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4.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9" r:id="rId5"/>
    <p:sldMasterId id="2147483734" r:id="rId6"/>
    <p:sldMasterId id="2147483774" r:id="rId7"/>
    <p:sldMasterId id="2147483811" r:id="rId8"/>
  </p:sldMasterIdLst>
  <p:notesMasterIdLst>
    <p:notesMasterId r:id="rId25"/>
  </p:notesMasterIdLst>
  <p:sldIdLst>
    <p:sldId id="333" r:id="rId9"/>
    <p:sldId id="334" r:id="rId10"/>
    <p:sldId id="260" r:id="rId11"/>
    <p:sldId id="262" r:id="rId12"/>
    <p:sldId id="267" r:id="rId13"/>
    <p:sldId id="318" r:id="rId14"/>
    <p:sldId id="320" r:id="rId15"/>
    <p:sldId id="258" r:id="rId16"/>
    <p:sldId id="339" r:id="rId17"/>
    <p:sldId id="337" r:id="rId18"/>
    <p:sldId id="300" r:id="rId19"/>
    <p:sldId id="304" r:id="rId20"/>
    <p:sldId id="306" r:id="rId21"/>
    <p:sldId id="338" r:id="rId22"/>
    <p:sldId id="330" r:id="rId23"/>
    <p:sldId id="311" r:id="rId24"/>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CBE6C8-5A81-45CE-94E4-7B39238F6993}">
          <p14:sldIdLst>
            <p14:sldId id="333"/>
          </p14:sldIdLst>
        </p14:section>
        <p14:section name="Types of Cloud" id="{5EA10022-E468-4989-91B0-2A7B197D8EC3}">
          <p14:sldIdLst>
            <p14:sldId id="334"/>
            <p14:sldId id="260"/>
          </p14:sldIdLst>
        </p14:section>
        <p14:section name="Azure App Service" id="{55285B26-FE9B-48CD-8051-4306E1AAA09D}">
          <p14:sldIdLst>
            <p14:sldId id="262"/>
            <p14:sldId id="267"/>
            <p14:sldId id="318"/>
            <p14:sldId id="320"/>
            <p14:sldId id="258"/>
            <p14:sldId id="339"/>
            <p14:sldId id="337"/>
          </p14:sldIdLst>
        </p14:section>
        <p14:section name="Azure Functions" id="{1A88C532-ACB4-4CC3-852D-B357B8AFDFFE}">
          <p14:sldIdLst>
            <p14:sldId id="300"/>
            <p14:sldId id="304"/>
            <p14:sldId id="306"/>
          </p14:sldIdLst>
        </p14:section>
        <p14:section name="Deployment" id="{8FDA997B-9FDB-415A-89F9-41F955A4E562}">
          <p14:sldIdLst>
            <p14:sldId id="338"/>
            <p14:sldId id="330"/>
          </p14:sldIdLst>
        </p14:section>
        <p14:section name="Closing" id="{41E16C69-968D-4852-B695-B9994FA0DFDC}">
          <p14:sldIdLst>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151515"/>
    <a:srgbClr val="B1B1B1"/>
    <a:srgbClr val="289FD7"/>
    <a:srgbClr val="737373"/>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7759" autoAdjust="0"/>
  </p:normalViewPr>
  <p:slideViewPr>
    <p:cSldViewPr snapToGrid="0">
      <p:cViewPr varScale="1">
        <p:scale>
          <a:sx n="53" d="100"/>
          <a:sy n="53" d="100"/>
        </p:scale>
        <p:origin x="1396" y="48"/>
      </p:cViewPr>
      <p:guideLst/>
    </p:cSldViewPr>
  </p:slideViewPr>
  <p:notesTextViewPr>
    <p:cViewPr>
      <p:scale>
        <a:sx n="3" d="2"/>
        <a:sy n="3" d="2"/>
      </p:scale>
      <p:origin x="0" y="0"/>
    </p:cViewPr>
  </p:notesTextViewPr>
  <p:sorterViewPr>
    <p:cViewPr>
      <p:scale>
        <a:sx n="100" d="100"/>
        <a:sy n="100" d="100"/>
      </p:scale>
      <p:origin x="0" y="-145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AE997-9786-48EC-B194-90913C13AC36}" type="datetimeFigureOut">
              <a:rPr lang="en-US" smtClean="0"/>
              <a:t>10/25/2017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C75F3-216E-493E-8C0E-47FBFD315FD3}" type="slidenum">
              <a:rPr lang="en-US" smtClean="0"/>
              <a:t>‹#›</a:t>
            </a:fld>
            <a:endParaRPr lang="en-US"/>
          </a:p>
        </p:txBody>
      </p:sp>
    </p:spTree>
    <p:extLst>
      <p:ext uri="{BB962C8B-B14F-4D97-AF65-F5344CB8AC3E}">
        <p14:creationId xmlns:p14="http://schemas.microsoft.com/office/powerpoint/2010/main" val="2497381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C75F3-216E-493E-8C0E-47FBFD315FD3}" type="slidenum">
              <a:rPr lang="en-US" smtClean="0"/>
              <a:t>1</a:t>
            </a:fld>
            <a:endParaRPr lang="en-US"/>
          </a:p>
        </p:txBody>
      </p:sp>
    </p:spTree>
    <p:extLst>
      <p:ext uri="{BB962C8B-B14F-4D97-AF65-F5344CB8AC3E}">
        <p14:creationId xmlns:p14="http://schemas.microsoft.com/office/powerpoint/2010/main" val="24217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C75F3-216E-493E-8C0E-47FBFD315FD3}" type="slidenum">
              <a:rPr lang="en-US" smtClean="0"/>
              <a:t>10</a:t>
            </a:fld>
            <a:endParaRPr lang="en-US"/>
          </a:p>
        </p:txBody>
      </p:sp>
    </p:spTree>
    <p:extLst>
      <p:ext uri="{BB962C8B-B14F-4D97-AF65-F5344CB8AC3E}">
        <p14:creationId xmlns:p14="http://schemas.microsoft.com/office/powerpoint/2010/main" val="3048341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C75F3-216E-493E-8C0E-47FBFD315FD3}" type="slidenum">
              <a:rPr lang="en-US" smtClean="0"/>
              <a:t>11</a:t>
            </a:fld>
            <a:endParaRPr lang="en-US"/>
          </a:p>
        </p:txBody>
      </p:sp>
    </p:spTree>
    <p:extLst>
      <p:ext uri="{BB962C8B-B14F-4D97-AF65-F5344CB8AC3E}">
        <p14:creationId xmlns:p14="http://schemas.microsoft.com/office/powerpoint/2010/main" val="921966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C75F3-216E-493E-8C0E-47FBFD315FD3}" type="slidenum">
              <a:rPr lang="en-US" smtClean="0"/>
              <a:t>12</a:t>
            </a:fld>
            <a:endParaRPr lang="en-US"/>
          </a:p>
        </p:txBody>
      </p:sp>
    </p:spTree>
    <p:extLst>
      <p:ext uri="{BB962C8B-B14F-4D97-AF65-F5344CB8AC3E}">
        <p14:creationId xmlns:p14="http://schemas.microsoft.com/office/powerpoint/2010/main" val="26918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C75F3-216E-493E-8C0E-47FBFD315FD3}" type="slidenum">
              <a:rPr lang="en-US" smtClean="0"/>
              <a:t>13</a:t>
            </a:fld>
            <a:endParaRPr lang="en-US"/>
          </a:p>
        </p:txBody>
      </p:sp>
    </p:spTree>
    <p:extLst>
      <p:ext uri="{BB962C8B-B14F-4D97-AF65-F5344CB8AC3E}">
        <p14:creationId xmlns:p14="http://schemas.microsoft.com/office/powerpoint/2010/main" val="1050158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C75F3-216E-493E-8C0E-47FBFD315FD3}" type="slidenum">
              <a:rPr lang="en-US" smtClean="0"/>
              <a:t>14</a:t>
            </a:fld>
            <a:endParaRPr lang="en-US"/>
          </a:p>
        </p:txBody>
      </p:sp>
    </p:spTree>
    <p:extLst>
      <p:ext uri="{BB962C8B-B14F-4D97-AF65-F5344CB8AC3E}">
        <p14:creationId xmlns:p14="http://schemas.microsoft.com/office/powerpoint/2010/main" val="289413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9506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AC75F3-216E-493E-8C0E-47FBFD315FD3}" type="slidenum">
              <a:rPr lang="en-US" smtClean="0"/>
              <a:t>16</a:t>
            </a:fld>
            <a:endParaRPr lang="en-US"/>
          </a:p>
        </p:txBody>
      </p:sp>
    </p:spTree>
    <p:extLst>
      <p:ext uri="{BB962C8B-B14F-4D97-AF65-F5344CB8AC3E}">
        <p14:creationId xmlns:p14="http://schemas.microsoft.com/office/powerpoint/2010/main" val="322472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C75F3-216E-493E-8C0E-47FBFD315FD3}" type="slidenum">
              <a:rPr lang="en-US" smtClean="0"/>
              <a:t>2</a:t>
            </a:fld>
            <a:endParaRPr lang="en-US"/>
          </a:p>
        </p:txBody>
      </p:sp>
    </p:spTree>
    <p:extLst>
      <p:ext uri="{BB962C8B-B14F-4D97-AF65-F5344CB8AC3E}">
        <p14:creationId xmlns:p14="http://schemas.microsoft.com/office/powerpoint/2010/main" val="1694581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i="1" dirty="0"/>
              <a:t>[Speaker Guidance:  Most of your audience will own a car</a:t>
            </a:r>
            <a:r>
              <a:rPr lang="en-US" i="1" baseline="0" dirty="0"/>
              <a:t>, and likely be happy with that ownership. This is an analogy to help understand the differences, but don’t try to push the analogy too far. ]</a:t>
            </a:r>
          </a:p>
          <a:p>
            <a:endParaRPr lang="en-US" b="1" dirty="0"/>
          </a:p>
          <a:p>
            <a:r>
              <a:rPr lang="en-US" b="1" dirty="0"/>
              <a:t>Objective:</a:t>
            </a:r>
          </a:p>
          <a:p>
            <a:r>
              <a:rPr lang="en-US" dirty="0"/>
              <a:t>Illustrate</a:t>
            </a:r>
            <a:r>
              <a:rPr lang="en-US" baseline="0" dirty="0"/>
              <a:t> the differences between IaaS, PaaS and </a:t>
            </a:r>
            <a:r>
              <a:rPr lang="en-US" baseline="0" dirty="0" err="1"/>
              <a:t>Saas</a:t>
            </a:r>
            <a:r>
              <a:rPr lang="en-US" baseline="0" dirty="0"/>
              <a:t> in a simplistic, easy to understand way.</a:t>
            </a:r>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Segoe UI Light" pitchFamily="34" charset="0"/>
                <a:ea typeface="+mn-ea"/>
                <a:cs typeface="+mn-cs"/>
              </a:rPr>
              <a:t>Key talking points:</a:t>
            </a:r>
          </a:p>
          <a:p>
            <a:r>
              <a:rPr lang="en-US" sz="1224" kern="1200" dirty="0">
                <a:solidFill>
                  <a:schemeClr val="tx1"/>
                </a:solidFill>
                <a:effectLst/>
                <a:latin typeface="+mn-lt"/>
                <a:ea typeface="+mn-ea"/>
                <a:cs typeface="+mn-cs"/>
              </a:rPr>
              <a:t>So what differentiates a developer platform from an infrastructure platform?</a:t>
            </a:r>
          </a:p>
          <a:p>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It’s pretty simple, there are tiers of responsibility with benefits and tradeoffs between them. For example, to use a car analogy, if you own a car you have to go through the purchase process, buy insurance, maintain and service it over a long period of time, provide parking or garaging (you get the idea).</a:t>
            </a:r>
          </a:p>
          <a:p>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If you’re renting a car, you get the benefit of a car at your disposal for a fixed time period without any of the overhead of ownership – like maintenance</a:t>
            </a:r>
            <a:r>
              <a:rPr lang="en-US" sz="1224" kern="1200" baseline="0" dirty="0">
                <a:solidFill>
                  <a:schemeClr val="tx1"/>
                </a:solidFill>
                <a:effectLst/>
                <a:latin typeface="+mn-lt"/>
                <a:ea typeface="+mn-ea"/>
                <a:cs typeface="+mn-cs"/>
              </a:rPr>
              <a:t> and insurance.</a:t>
            </a:r>
          </a:p>
          <a:p>
            <a:endParaRPr lang="en-US" sz="1224" kern="1200" baseline="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An Uber or a taxi is likely to be the most affordable option, but can have limits on flexibility—you might have to wait five minutes, or maybe stand out in the rain waiting for a ride. </a:t>
            </a:r>
          </a:p>
          <a:p>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Likewise, building apps on IaaS is a perfectly valid approach. It gives you maximum control and flexibility to run whatever you want—but with added responsibilities.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dirty="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sz="1224"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975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523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 customers</a:t>
            </a:r>
            <a:r>
              <a:rPr lang="en-US" baseline="0" dirty="0"/>
              <a:t> are using some of these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a partial feature list and we are not going to cover each and every feature.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However, I do want to point that we have relapsed </a:t>
            </a:r>
            <a:r>
              <a:rPr lang="en-US" dirty="0"/>
              <a:t>21</a:t>
            </a:r>
            <a:r>
              <a:rPr lang="en-US" baseline="0" dirty="0"/>
              <a:t>new public facing features in the past 12 months. at a rate more than 2 features per month…. </a:t>
            </a:r>
          </a:p>
          <a:p>
            <a:r>
              <a:rPr lang="en-US" baseline="0" dirty="0"/>
              <a:t>We plan to continue this pace and even accelerate it to provide more value and innovation to our customers </a:t>
            </a:r>
          </a:p>
          <a:p>
            <a:endParaRPr lang="en-US" baseline="0" dirty="0"/>
          </a:p>
          <a:p>
            <a:endParaRPr lang="en-US" baseline="0" dirty="0"/>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Hybrid Connections / VPN Support</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Scheduled Backup</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Azure Active Directory Integration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Resiliency, HA, and DR</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Web Jobs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Role Base Access Control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Audit / Compliance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Enterprise Migration</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Client Certs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Cache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IP Restrictions/ SSL</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Web Sockets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SQL, MySQL, </a:t>
            </a:r>
            <a:r>
              <a:rPr lang="en-US" sz="900" dirty="0" err="1">
                <a:solidFill>
                  <a:srgbClr val="FFFFFF"/>
                </a:solidFill>
                <a:latin typeface="Segoe UI Light" charset="0"/>
                <a:ea typeface="Calibri" panose="020F0502020204030204" pitchFamily="34" charset="0"/>
                <a:cs typeface="Calibri" panose="020F0502020204030204" pitchFamily="34" charset="0"/>
              </a:rPr>
              <a:t>DocDB</a:t>
            </a:r>
            <a:r>
              <a:rPr lang="en-US" sz="900" dirty="0">
                <a:solidFill>
                  <a:srgbClr val="FFFFFF"/>
                </a:solidFill>
                <a:latin typeface="Segoe UI Light" charset="0"/>
                <a:ea typeface="Calibri" panose="020F0502020204030204" pitchFamily="34" charset="0"/>
                <a:cs typeface="Calibri" panose="020F0502020204030204" pitchFamily="34" charset="0"/>
              </a:rPr>
              <a:t>, &amp; Mongo</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Sticky Sessions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Authorization/ Authentication</a:t>
            </a:r>
          </a:p>
          <a:p>
            <a:endParaRPr lang="en-US" baseline="0" dirty="0"/>
          </a:p>
          <a:p>
            <a:endParaRPr lang="en-US" baseline="0" dirty="0"/>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Automated Deployment</a:t>
            </a:r>
            <a:br>
              <a:rPr lang="en-US" sz="900" dirty="0">
                <a:solidFill>
                  <a:srgbClr val="FFFFFF"/>
                </a:solidFill>
                <a:latin typeface="Segoe UI Light" charset="0"/>
                <a:ea typeface="Calibri" panose="020F0502020204030204" pitchFamily="34" charset="0"/>
                <a:cs typeface="Calibri" panose="020F0502020204030204" pitchFamily="34" charset="0"/>
              </a:rPr>
            </a:br>
            <a:r>
              <a:rPr lang="en-US" sz="900" dirty="0" err="1">
                <a:solidFill>
                  <a:srgbClr val="FFFFFF"/>
                </a:solidFill>
                <a:latin typeface="Segoe UI Light" charset="0"/>
                <a:ea typeface="Calibri" panose="020F0502020204030204" pitchFamily="34" charset="0"/>
                <a:cs typeface="Calibri" panose="020F0502020204030204" pitchFamily="34" charset="0"/>
              </a:rPr>
              <a:t>AutoScale</a:t>
            </a:r>
            <a:endParaRPr lang="en-US" sz="900" dirty="0">
              <a:solidFill>
                <a:srgbClr val="FFFFFF"/>
              </a:solidFill>
              <a:latin typeface="Segoe UI Light" charset="0"/>
              <a:ea typeface="Calibri" panose="020F0502020204030204" pitchFamily="34" charset="0"/>
              <a:cs typeface="Calibri" panose="020F0502020204030204" pitchFamily="34" charset="0"/>
            </a:endParaRP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Built-in Load Balancing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WW Datacenter Coverage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End Point Monitoring &amp; Alerts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Gallery</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DR Site Support</a:t>
            </a:r>
          </a:p>
          <a:p>
            <a:pPr>
              <a:spcAft>
                <a:spcPts val="306"/>
              </a:spcAft>
              <a:defRPr/>
            </a:pPr>
            <a:r>
              <a:rPr lang="en-US" sz="900" dirty="0" err="1">
                <a:solidFill>
                  <a:srgbClr val="FFFFFF"/>
                </a:solidFill>
                <a:latin typeface="Segoe UI Light" charset="0"/>
                <a:ea typeface="Calibri" panose="020F0502020204030204" pitchFamily="34" charset="0"/>
                <a:cs typeface="Calibri" panose="020F0502020204030204" pitchFamily="34" charset="0"/>
              </a:rPr>
              <a:t>WildCard</a:t>
            </a:r>
            <a:r>
              <a:rPr lang="en-US" sz="900" dirty="0">
                <a:solidFill>
                  <a:srgbClr val="FFFFFF"/>
                </a:solidFill>
                <a:latin typeface="Segoe UI Light" charset="0"/>
                <a:ea typeface="Calibri" panose="020F0502020204030204" pitchFamily="34" charset="0"/>
                <a:cs typeface="Calibri" panose="020F0502020204030204" pitchFamily="34" charset="0"/>
              </a:rPr>
              <a:t> Support</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Dedicated IP address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HTTP Compression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CDN Support for Websites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Premium WordPress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Services Environments </a:t>
            </a:r>
          </a:p>
          <a:p>
            <a:pPr>
              <a:spcAft>
                <a:spcPts val="306"/>
              </a:spcAft>
              <a:defRPr/>
            </a:pPr>
            <a:endParaRPr lang="en-US" sz="900" baseline="0" dirty="0">
              <a:solidFill>
                <a:srgbClr val="FFFFFF"/>
              </a:solidFill>
              <a:latin typeface="Segoe UI Light" charset="0"/>
            </a:endParaRP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Remote Debugging with Visual Studio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Staging Slots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Testing in Production</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Continuous Integration/Deployment </a:t>
            </a:r>
          </a:p>
          <a:p>
            <a:pPr>
              <a:spcAft>
                <a:spcPts val="306"/>
              </a:spcAft>
              <a:defRPr/>
            </a:pPr>
            <a:r>
              <a:rPr lang="en-US" sz="900" dirty="0" err="1">
                <a:solidFill>
                  <a:srgbClr val="FFFFFF"/>
                </a:solidFill>
                <a:latin typeface="Segoe UI Light" charset="0"/>
                <a:ea typeface="Calibri" panose="020F0502020204030204" pitchFamily="34" charset="0"/>
                <a:cs typeface="Calibri" panose="020F0502020204030204" pitchFamily="34" charset="0"/>
              </a:rPr>
              <a:t>Git</a:t>
            </a:r>
            <a:r>
              <a:rPr lang="en-US" sz="900" dirty="0">
                <a:solidFill>
                  <a:srgbClr val="FFFFFF"/>
                </a:solidFill>
                <a:latin typeface="Segoe UI Light" charset="0"/>
                <a:ea typeface="Calibri" panose="020F0502020204030204" pitchFamily="34" charset="0"/>
                <a:cs typeface="Calibri" panose="020F0502020204030204" pitchFamily="34" charset="0"/>
              </a:rPr>
              <a:t>, Visual Studio Online and GitHub</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&amp; Site Diagnostics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OS &amp; Framework Patching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Extensions Gallery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NET, PHP, Python, Node, Java</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Framework Installer</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Browser-based editing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Auto-Healing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Logging and Auditing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Admin-Site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Support Site Extension </a:t>
            </a:r>
          </a:p>
          <a:p>
            <a:pPr>
              <a:spcAft>
                <a:spcPts val="306"/>
              </a:spcAft>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09641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C75F3-216E-493E-8C0E-47FBFD315FD3}" type="slidenum">
              <a:rPr lang="en-US" smtClean="0"/>
              <a:t>6</a:t>
            </a:fld>
            <a:endParaRPr lang="en-US"/>
          </a:p>
        </p:txBody>
      </p:sp>
    </p:spTree>
    <p:extLst>
      <p:ext uri="{BB962C8B-B14F-4D97-AF65-F5344CB8AC3E}">
        <p14:creationId xmlns:p14="http://schemas.microsoft.com/office/powerpoint/2010/main" val="307197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C75F3-216E-493E-8C0E-47FBFD315FD3}" type="slidenum">
              <a:rPr lang="en-US" smtClean="0"/>
              <a:t>7</a:t>
            </a:fld>
            <a:endParaRPr lang="en-US"/>
          </a:p>
        </p:txBody>
      </p:sp>
    </p:spTree>
    <p:extLst>
      <p:ext uri="{BB962C8B-B14F-4D97-AF65-F5344CB8AC3E}">
        <p14:creationId xmlns:p14="http://schemas.microsoft.com/office/powerpoint/2010/main" val="2923361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C75F3-216E-493E-8C0E-47FBFD315FD3}" type="slidenum">
              <a:rPr lang="en-US" smtClean="0"/>
              <a:t>8</a:t>
            </a:fld>
            <a:endParaRPr lang="en-US"/>
          </a:p>
        </p:txBody>
      </p:sp>
    </p:spTree>
    <p:extLst>
      <p:ext uri="{BB962C8B-B14F-4D97-AF65-F5344CB8AC3E}">
        <p14:creationId xmlns:p14="http://schemas.microsoft.com/office/powerpoint/2010/main" val="3643350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C75F3-216E-493E-8C0E-47FBFD315FD3}" type="slidenum">
              <a:rPr lang="en-US" smtClean="0"/>
              <a:t>9</a:t>
            </a:fld>
            <a:endParaRPr lang="en-US"/>
          </a:p>
        </p:txBody>
      </p:sp>
    </p:spTree>
    <p:extLst>
      <p:ext uri="{BB962C8B-B14F-4D97-AF65-F5344CB8AC3E}">
        <p14:creationId xmlns:p14="http://schemas.microsoft.com/office/powerpoint/2010/main" val="1166961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2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510178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767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649189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755484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327812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008487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85200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571841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3304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593527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854242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590019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2342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8543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35130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52351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12688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78005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14822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9042638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9156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15299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0279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0882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3186">
                      <a:schemeClr val="tx1"/>
                    </a:gs>
                    <a:gs pos="46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8366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86627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881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244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5269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54892" y="470287"/>
            <a:ext cx="1408078" cy="300180"/>
          </a:xfrm>
          <a:prstGeom prst="rect">
            <a:avLst/>
          </a:prstGeom>
        </p:spPr>
      </p:pic>
    </p:spTree>
    <p:extLst>
      <p:ext uri="{BB962C8B-B14F-4D97-AF65-F5344CB8AC3E}">
        <p14:creationId xmlns:p14="http://schemas.microsoft.com/office/powerpoint/2010/main" val="3170890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8153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910229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105579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48255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75346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557954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56225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704064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107835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73147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717890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974065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74529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902801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800013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5032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998722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067159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682925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768651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64952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74944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White Title and Content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69239" y="1337046"/>
            <a:ext cx="11653523" cy="4960921"/>
          </a:xfrm>
        </p:spPr>
        <p:txBody>
          <a:bodyPr lIns="182880" tIns="0" rIns="0" bIns="0"/>
          <a:lstStyle>
            <a:lvl1pPr>
              <a:lnSpc>
                <a:spcPct val="90000"/>
              </a:lnSpc>
              <a:defRPr sz="3921" baseline="0">
                <a:solidFill>
                  <a:schemeClr val="tx1"/>
                </a:solidFill>
                <a:latin typeface="Segoe UI" panose="020B0502040204020203" pitchFamily="34" charset="0"/>
              </a:defRPr>
            </a:lvl1pPr>
            <a:lvl2pPr marL="0" marR="0" indent="0" algn="l" defTabSz="1184575"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dirty="0"/>
              <a:t>Click to edit Master text styles</a:t>
            </a: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65336370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Green Color Block (R)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p:nvSpPr>
        <p:spPr>
          <a:xfrm>
            <a:off x="6095688" y="1806"/>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dirty="0">
              <a:latin typeface="Segoe UI" panose="020B0502040204020203" pitchFamily="34" charset="0"/>
            </a:endParaRPr>
          </a:p>
        </p:txBody>
      </p:sp>
      <p:sp>
        <p:nvSpPr>
          <p:cNvPr id="10" name="Rectangle 9"/>
          <p:cNvSpPr/>
          <p:nvPr/>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dirty="0">
              <a:latin typeface="Segoe UI" panose="020B0502040204020203" pitchFamily="34" charset="0"/>
            </a:endParaRPr>
          </a:p>
        </p:txBody>
      </p:sp>
      <p:sp>
        <p:nvSpPr>
          <p:cNvPr id="11" name="Rectangle 10"/>
          <p:cNvSpPr/>
          <p:nvPr/>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dirty="0">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dirty="0">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32615671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7149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41593334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9381">
                      <a:schemeClr val="tx1"/>
                    </a:gs>
                    <a:gs pos="67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303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181858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7326744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816076" y="3429000"/>
            <a:ext cx="988090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964017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8397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63280296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973681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dirty="0"/>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43441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30223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186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890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57659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457273" y="6087890"/>
            <a:ext cx="1419627" cy="304828"/>
          </a:xfrm>
          <a:prstGeom prst="rect">
            <a:avLst/>
          </a:prstGeom>
        </p:spPr>
      </p:pic>
      <p:pic>
        <p:nvPicPr>
          <p:cNvPr id="16" name="Picture 15"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6670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91535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77081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77545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71820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536944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726572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951331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176086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620138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552390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9177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869454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948652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948644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911060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191359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963709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418401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799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801494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02091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682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7620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496892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32498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32498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475651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0384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4327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6431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3186">
                      <a:schemeClr val="tx1"/>
                    </a:gs>
                    <a:gs pos="46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0516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28910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3561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113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35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58668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54892" y="470287"/>
            <a:ext cx="1408078" cy="300180"/>
          </a:xfrm>
          <a:prstGeom prst="rect">
            <a:avLst/>
          </a:prstGeom>
        </p:spPr>
      </p:pic>
    </p:spTree>
    <p:extLst>
      <p:ext uri="{BB962C8B-B14F-4D97-AF65-F5344CB8AC3E}">
        <p14:creationId xmlns:p14="http://schemas.microsoft.com/office/powerpoint/2010/main" val="205130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170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752765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709899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294012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318872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32850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8552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59854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39366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620193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169837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508519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584833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83620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20640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395248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9437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528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844021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929439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788857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2943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stretch>
            <a:fillRect/>
          </a:stretch>
        </p:blipFill>
        <p:spPr>
          <a:xfrm>
            <a:off x="457273" y="6087890"/>
            <a:ext cx="1419627" cy="304828"/>
          </a:xfrm>
          <a:prstGeom prst="rect">
            <a:avLst/>
          </a:prstGeom>
        </p:spPr>
      </p:pic>
      <p:pic>
        <p:nvPicPr>
          <p:cNvPr id="16" name="Picture 15"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7072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133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9849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9995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2685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1620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2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53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3654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458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32271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48574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57138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5324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9381">
                      <a:schemeClr val="tx1"/>
                    </a:gs>
                    <a:gs pos="67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3441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81492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73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861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54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332126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606625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812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883541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55181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06063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2696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956913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587053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2.xml"/><Relationship Id="rId8"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theme" Target="../theme/theme3.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theme" Target="../theme/theme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 Id="rId3"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 Type="http://schemas.openxmlformats.org/officeDocument/2006/relationships/slideLayout" Target="../slideLayouts/slideLayout153.xml"/><Relationship Id="rId9" Type="http://schemas.openxmlformats.org/officeDocument/2006/relationships/image" Target="../media/image3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161616"/>
                      </a:gs>
                      <a:gs pos="72000">
                        <a:srgbClr val="161616"/>
                      </a:gs>
                    </a:gsLst>
                    <a:lin ang="5400000" scaled="0"/>
                  </a:gradFill>
                  <a:ea typeface="Segoe UI" pitchFamily="34" charset="0"/>
                  <a:cs typeface="Segoe UI" pitchFamily="34" charset="0"/>
                </a:rPr>
                <a:t>R:16</a:t>
              </a:r>
              <a:r>
                <a:rPr lang="en-US" sz="490" baseline="0" dirty="0">
                  <a:gradFill>
                    <a:gsLst>
                      <a:gs pos="37168">
                        <a:srgbClr val="161616"/>
                      </a:gs>
                      <a:gs pos="72000">
                        <a:srgbClr val="161616"/>
                      </a:gs>
                    </a:gsLst>
                    <a:lin ang="5400000" scaled="0"/>
                  </a:gradFill>
                  <a:ea typeface="Segoe UI" pitchFamily="34" charset="0"/>
                  <a:cs typeface="Segoe UI" pitchFamily="34" charset="0"/>
                </a:rPr>
                <a:t> G:124 B:16</a:t>
              </a:r>
              <a:endParaRPr lang="en-US" sz="490" dirty="0">
                <a:gradFill>
                  <a:gsLst>
                    <a:gs pos="37168">
                      <a:srgbClr val="161616"/>
                    </a:gs>
                    <a:gs pos="72000">
                      <a:srgbClr val="161616"/>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3255060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17" name="Group 16"/>
          <p:cNvGrpSpPr/>
          <p:nvPr/>
        </p:nvGrpSpPr>
        <p:grpSpPr>
          <a:xfrm>
            <a:off x="12370906" y="-217"/>
            <a:ext cx="935477" cy="5654620"/>
            <a:chOff x="12618967" y="-221"/>
            <a:chExt cx="954235" cy="5767188"/>
          </a:xfrm>
        </p:grpSpPr>
        <p:grpSp>
          <p:nvGrpSpPr>
            <p:cNvPr id="18" name="Group 17"/>
            <p:cNvGrpSpPr/>
            <p:nvPr userDrawn="1"/>
          </p:nvGrpSpPr>
          <p:grpSpPr>
            <a:xfrm rot="5400000">
              <a:off x="11584220" y="1040742"/>
              <a:ext cx="2698730" cy="629236"/>
              <a:chOff x="1584344" y="4543426"/>
              <a:chExt cx="2698730" cy="629236"/>
            </a:xfrm>
          </p:grpSpPr>
          <p:sp>
            <p:nvSpPr>
              <p:cNvPr id="36" name="Rectangle 35"/>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37" name="Rectangle 36"/>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38" name="Rectangle 37"/>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39" name="Rectangle 38"/>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0" name="Rectangle 39"/>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1" name="Rectangle 40"/>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3" name="TextBox 22"/>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4" name="TextBox 23"/>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33" name="Rectangle 32"/>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4" name="Rectangle 33"/>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161616"/>
                      </a:gs>
                      <a:gs pos="72000">
                        <a:srgbClr val="161616"/>
                      </a:gs>
                    </a:gsLst>
                    <a:lin ang="5400000" scaled="0"/>
                  </a:gradFill>
                  <a:ea typeface="Segoe UI" pitchFamily="34" charset="0"/>
                  <a:cs typeface="Segoe UI" pitchFamily="34" charset="0"/>
                </a:rPr>
                <a:t>R:16</a:t>
              </a:r>
              <a:r>
                <a:rPr lang="en-US" sz="490" baseline="0" dirty="0">
                  <a:gradFill>
                    <a:gsLst>
                      <a:gs pos="37168">
                        <a:srgbClr val="161616"/>
                      </a:gs>
                      <a:gs pos="72000">
                        <a:srgbClr val="161616"/>
                      </a:gs>
                    </a:gsLst>
                    <a:lin ang="5400000" scaled="0"/>
                  </a:gradFill>
                  <a:ea typeface="Segoe UI" pitchFamily="34" charset="0"/>
                  <a:cs typeface="Segoe UI" pitchFamily="34" charset="0"/>
                </a:rPr>
                <a:t> G:124 B:16</a:t>
              </a:r>
              <a:endParaRPr lang="en-US" sz="490" dirty="0">
                <a:gradFill>
                  <a:gsLst>
                    <a:gs pos="37168">
                      <a:srgbClr val="161616"/>
                    </a:gs>
                    <a:gs pos="72000">
                      <a:srgbClr val="161616"/>
                    </a:gs>
                  </a:gsLst>
                  <a:lin ang="5400000" scaled="0"/>
                </a:gradFill>
                <a:ea typeface="Segoe UI" pitchFamily="34" charset="0"/>
                <a:cs typeface="Segoe UI" pitchFamily="34" charset="0"/>
              </a:endParaRPr>
            </a:p>
          </p:txBody>
        </p:sp>
        <p:sp>
          <p:nvSpPr>
            <p:cNvPr id="35" name="Rectangle 34"/>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219434401"/>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161616"/>
                      </a:gs>
                      <a:gs pos="72000">
                        <a:srgbClr val="161616"/>
                      </a:gs>
                    </a:gsLst>
                    <a:lin ang="5400000" scaled="0"/>
                  </a:gradFill>
                  <a:ea typeface="Segoe UI" pitchFamily="34" charset="0"/>
                  <a:cs typeface="Segoe UI" pitchFamily="34" charset="0"/>
                </a:rPr>
                <a:t>R:16</a:t>
              </a:r>
              <a:r>
                <a:rPr lang="en-US" sz="490" baseline="0" dirty="0">
                  <a:gradFill>
                    <a:gsLst>
                      <a:gs pos="37168">
                        <a:srgbClr val="161616"/>
                      </a:gs>
                      <a:gs pos="72000">
                        <a:srgbClr val="161616"/>
                      </a:gs>
                    </a:gsLst>
                    <a:lin ang="5400000" scaled="0"/>
                  </a:gradFill>
                  <a:ea typeface="Segoe UI" pitchFamily="34" charset="0"/>
                  <a:cs typeface="Segoe UI" pitchFamily="34" charset="0"/>
                </a:rPr>
                <a:t> G:124 B:16</a:t>
              </a:r>
              <a:endParaRPr lang="en-US" sz="490" dirty="0">
                <a:gradFill>
                  <a:gsLst>
                    <a:gs pos="37168">
                      <a:srgbClr val="161616"/>
                    </a:gs>
                    <a:gs pos="72000">
                      <a:srgbClr val="161616"/>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8363892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 id="2147483769" r:id="rId35"/>
    <p:sldLayoutId id="2147483770" r:id="rId36"/>
    <p:sldLayoutId id="2147483771" r:id="rId37"/>
    <p:sldLayoutId id="2147483772" r:id="rId3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p:cNvGrpSpPr/>
          <p:nvPr userDrawn="1"/>
        </p:nvGrpSpPr>
        <p:grpSpPr>
          <a:xfrm>
            <a:off x="12370906" y="-217"/>
            <a:ext cx="935477" cy="5654620"/>
            <a:chOff x="12618967" y="-221"/>
            <a:chExt cx="954235" cy="5767188"/>
          </a:xfrm>
        </p:grpSpPr>
        <p:grpSp>
          <p:nvGrpSpPr>
            <p:cNvPr id="18" name="Group 17"/>
            <p:cNvGrpSpPr/>
            <p:nvPr userDrawn="1"/>
          </p:nvGrpSpPr>
          <p:grpSpPr>
            <a:xfrm rot="5400000">
              <a:off x="11584220" y="1040742"/>
              <a:ext cx="2698730" cy="629236"/>
              <a:chOff x="1584344" y="4543426"/>
              <a:chExt cx="2698730" cy="629236"/>
            </a:xfrm>
          </p:grpSpPr>
          <p:sp>
            <p:nvSpPr>
              <p:cNvPr id="36" name="Rectangle 35"/>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37" name="Rectangle 36"/>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38" name="Rectangle 37"/>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39" name="Rectangle 38"/>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0" name="Rectangle 39"/>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1" name="Rectangle 40"/>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3" name="TextBox 22"/>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4" name="TextBox 23"/>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33" name="Rectangle 32"/>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4" name="Rectangle 33"/>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161616"/>
                      </a:gs>
                      <a:gs pos="72000">
                        <a:srgbClr val="161616"/>
                      </a:gs>
                    </a:gsLst>
                    <a:lin ang="5400000" scaled="0"/>
                  </a:gradFill>
                  <a:ea typeface="Segoe UI" pitchFamily="34" charset="0"/>
                  <a:cs typeface="Segoe UI" pitchFamily="34" charset="0"/>
                </a:rPr>
                <a:t>R:16</a:t>
              </a:r>
              <a:r>
                <a:rPr lang="en-US" sz="490" baseline="0" dirty="0">
                  <a:gradFill>
                    <a:gsLst>
                      <a:gs pos="37168">
                        <a:srgbClr val="161616"/>
                      </a:gs>
                      <a:gs pos="72000">
                        <a:srgbClr val="161616"/>
                      </a:gs>
                    </a:gsLst>
                    <a:lin ang="5400000" scaled="0"/>
                  </a:gradFill>
                  <a:ea typeface="Segoe UI" pitchFamily="34" charset="0"/>
                  <a:cs typeface="Segoe UI" pitchFamily="34" charset="0"/>
                </a:rPr>
                <a:t> G:124 B:16</a:t>
              </a:r>
              <a:endParaRPr lang="en-US" sz="490" dirty="0">
                <a:gradFill>
                  <a:gsLst>
                    <a:gs pos="37168">
                      <a:srgbClr val="161616"/>
                    </a:gs>
                    <a:gs pos="72000">
                      <a:srgbClr val="161616"/>
                    </a:gs>
                  </a:gsLst>
                  <a:lin ang="5400000" scaled="0"/>
                </a:gradFill>
                <a:ea typeface="Segoe UI" pitchFamily="34" charset="0"/>
                <a:cs typeface="Segoe UI" pitchFamily="34" charset="0"/>
              </a:endParaRPr>
            </a:p>
          </p:txBody>
        </p:sp>
        <p:sp>
          <p:nvSpPr>
            <p:cNvPr id="35" name="Rectangle 34"/>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537768733"/>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20" r:id="rId36"/>
    <p:sldLayoutId id="2147483821" r:id="rId37"/>
    <p:sldLayoutId id="2147483822" r:id="rId38"/>
    <p:sldLayoutId id="2147483823"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387721"/>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43575163"/>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00B0F0"/>
          </a:solidFill>
          <a:effectLst/>
          <a:latin typeface="Segoe UI Light" charset="0"/>
          <a:ea typeface="+mn-ea"/>
          <a:cs typeface="Segoe UI 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Segoe UI Light" charset="0"/>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charset="0"/>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charset="0"/>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charset="0"/>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6.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21.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48.xml"/><Relationship Id="rId5" Type="http://schemas.openxmlformats.org/officeDocument/2006/relationships/image" Target="../media/image4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39.e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emf"/><Relationship Id="rId2" Type="http://schemas.openxmlformats.org/officeDocument/2006/relationships/notesSlide" Target="../notesSlides/notesSlide15.xml"/><Relationship Id="rId1" Type="http://schemas.openxmlformats.org/officeDocument/2006/relationships/slideLayout" Target="../slideLayouts/slideLayout149.xml"/><Relationship Id="rId6" Type="http://schemas.openxmlformats.org/officeDocument/2006/relationships/image" Target="../media/image55.emf"/><Relationship Id="rId11" Type="http://schemas.openxmlformats.org/officeDocument/2006/relationships/image" Target="../media/image60.png"/><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83.xml"/><Relationship Id="rId5" Type="http://schemas.openxmlformats.org/officeDocument/2006/relationships/image" Target="../media/image38.jpe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4.xml"/><Relationship Id="rId7" Type="http://schemas.microsoft.com/office/2007/relationships/hdphoto" Target="../media/hdphoto2.wdp"/><Relationship Id="rId2" Type="http://schemas.openxmlformats.org/officeDocument/2006/relationships/slideLayout" Target="../slideLayouts/slideLayout116.xml"/><Relationship Id="rId1" Type="http://schemas.openxmlformats.org/officeDocument/2006/relationships/themeOverride" Target="../theme/themeOverride1.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6.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9.xml"/><Relationship Id="rId1" Type="http://schemas.openxmlformats.org/officeDocument/2006/relationships/themeOverride" Target="../theme/themeOverride3.xml"/><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8.png"/><Relationship Id="rId2" Type="http://schemas.openxmlformats.org/officeDocument/2006/relationships/slideLayout" Target="../slideLayouts/slideLayout149.xml"/><Relationship Id="rId1" Type="http://schemas.openxmlformats.org/officeDocument/2006/relationships/themeOverride" Target="../theme/themeOverride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8.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907026"/>
            <a:ext cx="8964185" cy="2532924"/>
          </a:xfrm>
        </p:spPr>
        <p:txBody>
          <a:bodyPr/>
          <a:lstStyle/>
          <a:p>
            <a:r>
              <a:rPr lang="en-US" b="1" dirty="0" smtClean="0"/>
              <a:t>App </a:t>
            </a:r>
            <a:r>
              <a:rPr lang="en-US" b="1" dirty="0" smtClean="0"/>
              <a:t>Service</a:t>
            </a:r>
            <a:r>
              <a:rPr lang="en-US" b="1" dirty="0" smtClean="0"/>
              <a:t>, the most loved of services in Azure</a:t>
            </a:r>
            <a:endParaRPr lang="en-US" dirty="0"/>
          </a:p>
        </p:txBody>
      </p:sp>
      <p:sp>
        <p:nvSpPr>
          <p:cNvPr id="4" name="Text Placeholder 3"/>
          <p:cNvSpPr>
            <a:spLocks noGrp="1"/>
          </p:cNvSpPr>
          <p:nvPr>
            <p:ph type="body" sz="quarter" idx="12"/>
          </p:nvPr>
        </p:nvSpPr>
        <p:spPr/>
        <p:txBody>
          <a:bodyPr/>
          <a:lstStyle/>
          <a:p>
            <a:r>
              <a:rPr lang="en-US" dirty="0" smtClean="0"/>
              <a:t>Rachel </a:t>
            </a:r>
            <a:r>
              <a:rPr lang="en-US" dirty="0" smtClean="0"/>
              <a:t>Appel</a:t>
            </a:r>
          </a:p>
          <a:p>
            <a:r>
              <a:rPr lang="en-US" smtClean="0"/>
              <a:t>Microsoft</a:t>
            </a:r>
            <a:endParaRPr lang="en-US" dirty="0"/>
          </a:p>
        </p:txBody>
      </p:sp>
    </p:spTree>
    <p:extLst>
      <p:ext uri="{BB962C8B-B14F-4D97-AF65-F5344CB8AC3E}">
        <p14:creationId xmlns:p14="http://schemas.microsoft.com/office/powerpoint/2010/main" val="205397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358570" y="717628"/>
            <a:ext cx="8502932" cy="94762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13" b="1" dirty="0" smtClean="0">
                <a:solidFill>
                  <a:schemeClr val="tx1"/>
                </a:solidFill>
              </a:rPr>
              <a:t>Web App on Linux</a:t>
            </a:r>
            <a:endParaRPr lang="en-US" sz="4313" b="1" dirty="0">
              <a:solidFill>
                <a:schemeClr val="tx1"/>
              </a:solidFill>
            </a:endParaRPr>
          </a:p>
        </p:txBody>
      </p:sp>
      <p:sp>
        <p:nvSpPr>
          <p:cNvPr id="2" name="TextBox 1"/>
          <p:cNvSpPr txBox="1"/>
          <p:nvPr/>
        </p:nvSpPr>
        <p:spPr>
          <a:xfrm>
            <a:off x="936703" y="1821366"/>
            <a:ext cx="6965795"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To build a Web App:</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-Resource Group</a:t>
            </a:r>
          </a:p>
          <a:p>
            <a:pPr>
              <a:lnSpc>
                <a:spcPct val="90000"/>
              </a:lnSpc>
              <a:spcAft>
                <a:spcPts val="600"/>
              </a:spcAft>
            </a:pPr>
            <a:r>
              <a:rPr lang="en-US" sz="2400" dirty="0" smtClean="0">
                <a:gradFill>
                  <a:gsLst>
                    <a:gs pos="2917">
                      <a:schemeClr val="tx1"/>
                    </a:gs>
                    <a:gs pos="30000">
                      <a:schemeClr val="tx1"/>
                    </a:gs>
                  </a:gsLst>
                  <a:lin ang="5400000" scaled="0"/>
                </a:gradFill>
              </a:rPr>
              <a:t>-Service Plan</a:t>
            </a:r>
          </a:p>
          <a:p>
            <a:pPr>
              <a:lnSpc>
                <a:spcPct val="90000"/>
              </a:lnSpc>
              <a:spcAft>
                <a:spcPts val="600"/>
              </a:spcAft>
            </a:pPr>
            <a:r>
              <a:rPr lang="en-US" sz="2400" dirty="0" smtClean="0">
                <a:gradFill>
                  <a:gsLst>
                    <a:gs pos="2917">
                      <a:schemeClr val="tx1"/>
                    </a:gs>
                    <a:gs pos="30000">
                      <a:schemeClr val="tx1"/>
                    </a:gs>
                  </a:gsLst>
                  <a:lin ang="5400000" scaled="0"/>
                </a:gradFill>
              </a:rPr>
              <a:t>-The Web app itself</a:t>
            </a:r>
          </a:p>
          <a:p>
            <a:pPr>
              <a:lnSpc>
                <a:spcPct val="90000"/>
              </a:lnSpc>
              <a:spcAft>
                <a:spcPts val="600"/>
              </a:spcAft>
            </a:pPr>
            <a:r>
              <a:rPr lang="en-US" sz="2400" dirty="0" smtClean="0">
                <a:gradFill>
                  <a:gsLst>
                    <a:gs pos="2917">
                      <a:schemeClr val="tx1"/>
                    </a:gs>
                    <a:gs pos="30000">
                      <a:schemeClr val="tx1"/>
                    </a:gs>
                  </a:gsLst>
                  <a:lin ang="5400000" scaled="0"/>
                </a:gradFill>
              </a:rPr>
              <a:t>-Github </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215651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7195"/>
            <a:ext cx="6097556" cy="1080745"/>
          </a:xfrm>
        </p:spPr>
        <p:txBody>
          <a:bodyPr/>
          <a:lstStyle/>
          <a:p>
            <a:pPr algn="ctr"/>
            <a:r>
              <a:rPr lang="en-US" dirty="0"/>
              <a:t>Azure Functions</a:t>
            </a:r>
          </a:p>
        </p:txBody>
      </p:sp>
      <p:sp>
        <p:nvSpPr>
          <p:cNvPr id="6" name="TextBox 5"/>
          <p:cNvSpPr txBox="1"/>
          <p:nvPr/>
        </p:nvSpPr>
        <p:spPr>
          <a:xfrm>
            <a:off x="0" y="2497695"/>
            <a:ext cx="6097556" cy="1745093"/>
          </a:xfrm>
          <a:prstGeom prst="rect">
            <a:avLst/>
          </a:prstGeom>
          <a:noFill/>
        </p:spPr>
        <p:txBody>
          <a:bodyPr wrap="square" lIns="182880" tIns="146304" rIns="182880" bIns="146304" rtlCol="0">
            <a:spAutoFit/>
          </a:bodyPr>
          <a:lstStyle/>
          <a:p>
            <a:pPr marL="457200">
              <a:lnSpc>
                <a:spcPct val="90000"/>
              </a:lnSpc>
              <a:spcAft>
                <a:spcPts val="600"/>
              </a:spcAft>
            </a:pPr>
            <a:endParaRPr lang="en-US" sz="2200" dirty="0"/>
          </a:p>
          <a:p>
            <a:pPr marL="457200">
              <a:lnSpc>
                <a:spcPct val="90000"/>
              </a:lnSpc>
              <a:spcAft>
                <a:spcPts val="600"/>
              </a:spcAft>
            </a:pPr>
            <a:endParaRPr lang="en-US" sz="2200" b="1" dirty="0">
              <a:gradFill>
                <a:gsLst>
                  <a:gs pos="2917">
                    <a:schemeClr val="tx1"/>
                  </a:gs>
                  <a:gs pos="30000">
                    <a:schemeClr val="tx1"/>
                  </a:gs>
                </a:gsLst>
                <a:lin ang="5400000" scaled="0"/>
              </a:gradFill>
            </a:endParaRPr>
          </a:p>
          <a:p>
            <a:pPr marL="457200">
              <a:lnSpc>
                <a:spcPct val="90000"/>
              </a:lnSpc>
              <a:spcAft>
                <a:spcPts val="600"/>
              </a:spcAft>
            </a:pPr>
            <a:r>
              <a:rPr lang="en-US" sz="2200" b="1" dirty="0">
                <a:gradFill>
                  <a:gsLst>
                    <a:gs pos="2917">
                      <a:schemeClr val="tx1"/>
                    </a:gs>
                    <a:gs pos="30000">
                      <a:schemeClr val="tx1"/>
                    </a:gs>
                  </a:gsLst>
                  <a:lin ang="5400000" scaled="0"/>
                </a:gradFill>
              </a:rPr>
              <a:t>Build </a:t>
            </a:r>
            <a:r>
              <a:rPr lang="en-US" sz="2200" b="1" dirty="0" err="1">
                <a:gradFill>
                  <a:gsLst>
                    <a:gs pos="2917">
                      <a:schemeClr val="tx1"/>
                    </a:gs>
                    <a:gs pos="30000">
                      <a:schemeClr val="tx1"/>
                    </a:gs>
                  </a:gsLst>
                  <a:lin ang="5400000" scaled="0"/>
                </a:gradFill>
              </a:rPr>
              <a:t>serverless</a:t>
            </a:r>
            <a:r>
              <a:rPr lang="en-US" sz="2200" b="1" dirty="0">
                <a:gradFill>
                  <a:gsLst>
                    <a:gs pos="2917">
                      <a:schemeClr val="tx1"/>
                    </a:gs>
                    <a:gs pos="30000">
                      <a:schemeClr val="tx1"/>
                    </a:gs>
                  </a:gsLst>
                  <a:lin ang="5400000" scaled="0"/>
                </a:gradFill>
              </a:rPr>
              <a:t> applications </a:t>
            </a:r>
          </a:p>
          <a:p>
            <a:pPr marL="457200">
              <a:lnSpc>
                <a:spcPct val="90000"/>
              </a:lnSpc>
              <a:spcAft>
                <a:spcPts val="600"/>
              </a:spcAft>
            </a:pPr>
            <a:r>
              <a:rPr lang="en-US" sz="2200" b="1" dirty="0">
                <a:gradFill>
                  <a:gsLst>
                    <a:gs pos="2917">
                      <a:schemeClr val="tx1"/>
                    </a:gs>
                    <a:gs pos="30000">
                      <a:schemeClr val="tx1"/>
                    </a:gs>
                  </a:gsLst>
                  <a:lin ang="5400000" scaled="0"/>
                </a:gradFill>
              </a:rPr>
              <a:t>with Azure Functions</a:t>
            </a:r>
            <a:endParaRPr lang="en-US" sz="2400" b="1" dirty="0">
              <a:gradFill>
                <a:gsLst>
                  <a:gs pos="2917">
                    <a:schemeClr val="tx1"/>
                  </a:gs>
                  <a:gs pos="30000">
                    <a:schemeClr val="tx1"/>
                  </a:gs>
                </a:gsLst>
                <a:lin ang="5400000" scaled="0"/>
              </a:gradFill>
            </a:endParaRPr>
          </a:p>
        </p:txBody>
      </p:sp>
      <p:pic>
        <p:nvPicPr>
          <p:cNvPr id="10" name="Picture 6"/>
          <p:cNvPicPr>
            <a:picLocks noChangeAspect="1"/>
          </p:cNvPicPr>
          <p:nvPr/>
        </p:nvPicPr>
        <p:blipFill>
          <a:blip r:embed="rId3"/>
          <a:stretch>
            <a:fillRect/>
          </a:stretch>
        </p:blipFill>
        <p:spPr>
          <a:xfrm>
            <a:off x="6970371" y="1331501"/>
            <a:ext cx="4644993" cy="3902138"/>
          </a:xfrm>
          <a:prstGeom prst="rect">
            <a:avLst/>
          </a:prstGeom>
        </p:spPr>
      </p:pic>
    </p:spTree>
    <p:extLst>
      <p:ext uri="{BB962C8B-B14F-4D97-AF65-F5344CB8AC3E}">
        <p14:creationId xmlns:p14="http://schemas.microsoft.com/office/powerpoint/2010/main" val="425216146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078458" y="1207734"/>
            <a:ext cx="6690174" cy="4430930"/>
            <a:chOff x="5078313" y="565597"/>
            <a:chExt cx="6691123" cy="4431559"/>
          </a:xfrm>
        </p:grpSpPr>
        <p:sp>
          <p:nvSpPr>
            <p:cNvPr id="30" name="Title 4"/>
            <p:cNvSpPr txBox="1">
              <a:spLocks/>
            </p:cNvSpPr>
            <p:nvPr/>
          </p:nvSpPr>
          <p:spPr>
            <a:xfrm>
              <a:off x="5078313" y="565597"/>
              <a:ext cx="6277546" cy="790304"/>
            </a:xfrm>
            <a:prstGeom prst="rect">
              <a:avLst/>
            </a:prstGeom>
            <a:noFill/>
          </p:spPr>
          <p:txBody>
            <a:bodyPr vert="horz" wrap="square" lIns="143407" tIns="89630" rIns="143407" bIns="89630"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192">
                <a:defRPr/>
              </a:pPr>
              <a:r>
                <a:rPr sz="4312" spc="0" dirty="0">
                  <a:solidFill>
                    <a:srgbClr val="505050"/>
                  </a:solidFill>
                  <a:cs typeface="Segoe UI Light" panose="020B0502040204020203" pitchFamily="34" charset="0"/>
                </a:rPr>
                <a:t>Azure Functions</a:t>
              </a:r>
            </a:p>
          </p:txBody>
        </p:sp>
        <p:sp>
          <p:nvSpPr>
            <p:cNvPr id="37" name="Text Placeholder 5"/>
            <p:cNvSpPr txBox="1">
              <a:spLocks/>
            </p:cNvSpPr>
            <p:nvPr/>
          </p:nvSpPr>
          <p:spPr>
            <a:xfrm>
              <a:off x="5081830" y="1509001"/>
              <a:ext cx="6687605" cy="666364"/>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lnSpc>
                  <a:spcPct val="100000"/>
                </a:lnSpc>
                <a:spcAft>
                  <a:spcPts val="1175"/>
                </a:spcAft>
                <a:defRPr/>
              </a:pPr>
              <a:r>
                <a:rPr lang="en-US" sz="2400" dirty="0">
                  <a:solidFill>
                    <a:srgbClr val="505050"/>
                  </a:solidFill>
                  <a:latin typeface="Segoe UI Light" panose="020B0502040204020203" pitchFamily="34" charset="0"/>
                  <a:cs typeface="Segoe UI Light" panose="020B0502040204020203" pitchFamily="34" charset="0"/>
                </a:rPr>
                <a:t>Process events with Serverless code.  </a:t>
              </a:r>
            </a:p>
          </p:txBody>
        </p:sp>
        <p:cxnSp>
          <p:nvCxnSpPr>
            <p:cNvPr id="38" name="Straight Connector 37"/>
            <p:cNvCxnSpPr/>
            <p:nvPr/>
          </p:nvCxnSpPr>
          <p:spPr>
            <a:xfrm>
              <a:off x="5271655" y="1458800"/>
              <a:ext cx="649778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271654" y="2268697"/>
              <a:ext cx="649778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5"/>
            <p:cNvSpPr txBox="1">
              <a:spLocks/>
            </p:cNvSpPr>
            <p:nvPr/>
          </p:nvSpPr>
          <p:spPr>
            <a:xfrm>
              <a:off x="5081830" y="2460412"/>
              <a:ext cx="6687605" cy="2536744"/>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lnSpc>
                  <a:spcPct val="100000"/>
                </a:lnSpc>
                <a:spcAft>
                  <a:spcPts val="1175"/>
                </a:spcAft>
                <a:defRPr/>
              </a:pPr>
              <a:r>
                <a:rPr lang="en-US" sz="1600" dirty="0">
                  <a:solidFill>
                    <a:srgbClr val="505050"/>
                  </a:solidFill>
                  <a:latin typeface="Segoe UI"/>
                  <a:cs typeface="Segoe UI Semibold" panose="020B0702040204020203" pitchFamily="34" charset="0"/>
                </a:rPr>
                <a:t>Make composing Cloud Apps insanely easy</a:t>
              </a:r>
            </a:p>
            <a:p>
              <a:pPr defTabSz="914192">
                <a:lnSpc>
                  <a:spcPct val="100000"/>
                </a:lnSpc>
                <a:spcAft>
                  <a:spcPts val="1175"/>
                </a:spcAft>
                <a:defRPr/>
              </a:pPr>
              <a:r>
                <a:rPr lang="en-US" sz="1600" dirty="0">
                  <a:solidFill>
                    <a:srgbClr val="505050"/>
                  </a:solidFill>
                  <a:latin typeface="Segoe UI"/>
                  <a:cs typeface="Segoe UI Semibold" panose="020B0702040204020203" pitchFamily="34" charset="0"/>
                </a:rPr>
                <a:t>Scale Functions based on customer demand</a:t>
              </a:r>
            </a:p>
            <a:p>
              <a:pPr defTabSz="914192">
                <a:lnSpc>
                  <a:spcPct val="100000"/>
                </a:lnSpc>
                <a:spcAft>
                  <a:spcPts val="1175"/>
                </a:spcAft>
                <a:defRPr/>
              </a:pPr>
              <a:r>
                <a:rPr lang="en-US" sz="1600" dirty="0">
                  <a:solidFill>
                    <a:srgbClr val="505050"/>
                  </a:solidFill>
                  <a:latin typeface="Segoe UI"/>
                  <a:cs typeface="Segoe UI Semibold" panose="020B0702040204020203" pitchFamily="34" charset="0"/>
                </a:rPr>
                <a:t>Develop Functions in C#, Node.js, F#, Python, PHP, Batch and more </a:t>
              </a:r>
            </a:p>
            <a:p>
              <a:pPr defTabSz="914192">
                <a:lnSpc>
                  <a:spcPct val="100000"/>
                </a:lnSpc>
                <a:spcAft>
                  <a:spcPts val="1175"/>
                </a:spcAft>
                <a:defRPr/>
              </a:pPr>
              <a:r>
                <a:rPr lang="en-US" sz="1600" dirty="0">
                  <a:solidFill>
                    <a:srgbClr val="505050"/>
                  </a:solidFill>
                  <a:latin typeface="Segoe UI"/>
                  <a:cs typeface="Segoe UI Semibold" panose="020B0702040204020203" pitchFamily="34" charset="0"/>
                </a:rPr>
                <a:t>Easily schedule event-driven tasks across services</a:t>
              </a:r>
            </a:p>
            <a:p>
              <a:pPr defTabSz="914192">
                <a:lnSpc>
                  <a:spcPct val="100000"/>
                </a:lnSpc>
                <a:spcAft>
                  <a:spcPts val="1175"/>
                </a:spcAft>
                <a:defRPr/>
              </a:pPr>
              <a:r>
                <a:rPr lang="en-US" sz="1600" dirty="0">
                  <a:solidFill>
                    <a:srgbClr val="505050"/>
                  </a:solidFill>
                  <a:latin typeface="Segoe UI"/>
                  <a:cs typeface="Segoe UI Semibold" panose="020B0702040204020203" pitchFamily="34" charset="0"/>
                </a:rPr>
                <a:t>Expose Functions as HTTP API endpoints</a:t>
              </a:r>
            </a:p>
            <a:p>
              <a:pPr defTabSz="914192">
                <a:lnSpc>
                  <a:spcPct val="100000"/>
                </a:lnSpc>
                <a:spcAft>
                  <a:spcPts val="1175"/>
                </a:spcAft>
                <a:defRPr/>
              </a:pPr>
              <a:r>
                <a:rPr lang="en-US" sz="1600" dirty="0">
                  <a:solidFill>
                    <a:srgbClr val="505050"/>
                  </a:solidFill>
                  <a:latin typeface="Segoe UI"/>
                  <a:cs typeface="Segoe UI Semibold" panose="020B0702040204020203" pitchFamily="34" charset="0"/>
                </a:rPr>
                <a:t>Easily integrate with Logic Apps </a:t>
              </a:r>
              <a:endParaRPr lang="en-US" sz="1600" dirty="0">
                <a:solidFill>
                  <a:srgbClr val="505050"/>
                </a:solidFill>
                <a:latin typeface="Segoe UI"/>
                <a:cs typeface="Segoe UI Light" panose="020B0502040204020203" pitchFamily="34" charset="0"/>
              </a:endParaRPr>
            </a:p>
          </p:txBody>
        </p:sp>
      </p:grpSp>
      <p:sp>
        <p:nvSpPr>
          <p:cNvPr id="18" name="Plus 17"/>
          <p:cNvSpPr/>
          <p:nvPr/>
        </p:nvSpPr>
        <p:spPr bwMode="auto">
          <a:xfrm>
            <a:off x="2823994" y="3164864"/>
            <a:ext cx="493371" cy="428686"/>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956" y="2406531"/>
            <a:ext cx="2041359" cy="1945353"/>
          </a:xfrm>
          <a:prstGeom prst="rect">
            <a:avLst/>
          </a:prstGeom>
        </p:spPr>
      </p:pic>
      <p:sp>
        <p:nvSpPr>
          <p:cNvPr id="19" name="TextBox 18"/>
          <p:cNvSpPr txBox="1"/>
          <p:nvPr/>
        </p:nvSpPr>
        <p:spPr>
          <a:xfrm>
            <a:off x="522027" y="2089798"/>
            <a:ext cx="1867218" cy="544688"/>
          </a:xfrm>
          <a:prstGeom prst="rect">
            <a:avLst/>
          </a:prstGeom>
          <a:noFill/>
        </p:spPr>
        <p:txBody>
          <a:bodyPr wrap="square" lIns="182854" tIns="146284" rIns="182854" bIns="146284" rtlCol="0">
            <a:spAutoFit/>
          </a:bodyPr>
          <a:lstStyle/>
          <a:p>
            <a:pPr algn="ctr">
              <a:lnSpc>
                <a:spcPct val="90000"/>
              </a:lnSpc>
              <a:spcAft>
                <a:spcPts val="600"/>
              </a:spcAft>
              <a:defRPr/>
            </a:pPr>
            <a:r>
              <a:rPr lang="en-US" dirty="0">
                <a:gradFill>
                  <a:gsLst>
                    <a:gs pos="2917">
                      <a:srgbClr val="505050"/>
                    </a:gs>
                    <a:gs pos="30000">
                      <a:srgbClr val="505050"/>
                    </a:gs>
                  </a:gsLst>
                  <a:lin ang="5400000" scaled="0"/>
                </a:gradFill>
              </a:rPr>
              <a:t>Code</a:t>
            </a:r>
          </a:p>
        </p:txBody>
      </p:sp>
      <p:sp>
        <p:nvSpPr>
          <p:cNvPr id="20" name="TextBox 19"/>
          <p:cNvSpPr txBox="1"/>
          <p:nvPr/>
        </p:nvSpPr>
        <p:spPr>
          <a:xfrm>
            <a:off x="3505947" y="2104359"/>
            <a:ext cx="1867218" cy="544688"/>
          </a:xfrm>
          <a:prstGeom prst="rect">
            <a:avLst/>
          </a:prstGeom>
          <a:noFill/>
        </p:spPr>
        <p:txBody>
          <a:bodyPr wrap="square" lIns="182854" tIns="146284" rIns="182854" bIns="146284" rtlCol="0">
            <a:spAutoFit/>
          </a:bodyPr>
          <a:lstStyle/>
          <a:p>
            <a:pPr algn="ctr">
              <a:lnSpc>
                <a:spcPct val="90000"/>
              </a:lnSpc>
              <a:spcAft>
                <a:spcPts val="600"/>
              </a:spcAft>
              <a:defRPr/>
            </a:pPr>
            <a:r>
              <a:rPr lang="en-US" dirty="0">
                <a:gradFill>
                  <a:gsLst>
                    <a:gs pos="2917">
                      <a:srgbClr val="505050"/>
                    </a:gs>
                    <a:gs pos="30000">
                      <a:srgbClr val="505050"/>
                    </a:gs>
                  </a:gsLst>
                  <a:lin ang="5400000" scaled="0"/>
                </a:gradFill>
              </a:rPr>
              <a:t>Events + data</a:t>
            </a: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8297" y="2474944"/>
            <a:ext cx="2102519" cy="1855409"/>
          </a:xfrm>
          <a:prstGeom prst="rect">
            <a:avLst/>
          </a:prstGeom>
        </p:spPr>
      </p:pic>
      <p:grpSp>
        <p:nvGrpSpPr>
          <p:cNvPr id="5" name="Group 4"/>
          <p:cNvGrpSpPr/>
          <p:nvPr/>
        </p:nvGrpSpPr>
        <p:grpSpPr>
          <a:xfrm>
            <a:off x="1721860" y="1997926"/>
            <a:ext cx="2214088" cy="2395395"/>
            <a:chOff x="1702418" y="2004815"/>
            <a:chExt cx="2214402" cy="2395735"/>
          </a:xfrm>
        </p:grpSpPr>
        <p:pic>
          <p:nvPicPr>
            <p:cNvPr id="24" name="Picture 6"/>
            <p:cNvPicPr>
              <a:picLocks noChangeAspect="1"/>
            </p:cNvPicPr>
            <p:nvPr/>
          </p:nvPicPr>
          <p:blipFill>
            <a:blip r:embed="rId5"/>
            <a:stretch>
              <a:fillRect/>
            </a:stretch>
          </p:blipFill>
          <p:spPr>
            <a:xfrm>
              <a:off x="1702418" y="2446408"/>
              <a:ext cx="2214402" cy="1954142"/>
            </a:xfrm>
            <a:prstGeom prst="rect">
              <a:avLst/>
            </a:prstGeom>
          </p:spPr>
        </p:pic>
        <p:sp>
          <p:nvSpPr>
            <p:cNvPr id="25" name="TextBox 24"/>
            <p:cNvSpPr txBox="1"/>
            <p:nvPr/>
          </p:nvSpPr>
          <p:spPr>
            <a:xfrm>
              <a:off x="1710765" y="2004815"/>
              <a:ext cx="2197709" cy="544765"/>
            </a:xfrm>
            <a:prstGeom prst="rect">
              <a:avLst/>
            </a:prstGeom>
            <a:noFill/>
          </p:spPr>
          <p:txBody>
            <a:bodyPr wrap="square" lIns="182854" tIns="146284" rIns="182854" bIns="146284" rtlCol="0">
              <a:spAutoFit/>
            </a:bodyPr>
            <a:lstStyle/>
            <a:p>
              <a:pPr algn="ctr">
                <a:lnSpc>
                  <a:spcPct val="90000"/>
                </a:lnSpc>
                <a:spcAft>
                  <a:spcPts val="600"/>
                </a:spcAft>
                <a:defRPr/>
              </a:pPr>
              <a:r>
                <a:rPr lang="en-US" dirty="0">
                  <a:gradFill>
                    <a:gsLst>
                      <a:gs pos="2917">
                        <a:srgbClr val="505050"/>
                      </a:gs>
                      <a:gs pos="30000">
                        <a:srgbClr val="505050"/>
                      </a:gs>
                    </a:gsLst>
                    <a:lin ang="5400000" scaled="0"/>
                  </a:gradFill>
                </a:rPr>
                <a:t>Azure Functions</a:t>
              </a:r>
            </a:p>
          </p:txBody>
        </p:sp>
      </p:grpSp>
    </p:spTree>
    <p:extLst>
      <p:ext uri="{BB962C8B-B14F-4D97-AF65-F5344CB8AC3E}">
        <p14:creationId xmlns:p14="http://schemas.microsoft.com/office/powerpoint/2010/main" val="297053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par>
                          <p:cTn id="13" fill="hold">
                            <p:stCondLst>
                              <p:cond delay="0"/>
                            </p:stCondLst>
                            <p:childTnLst>
                              <p:par>
                                <p:cTn id="14" presetID="42" presetClass="path" presetSubtype="0" accel="50000" decel="50000" fill="hold" nodeType="afterEffect">
                                  <p:stCondLst>
                                    <p:cond delay="0"/>
                                  </p:stCondLst>
                                  <p:childTnLst>
                                    <p:animMotion origin="layout" path="M -8.33333E-7 -2.59259E-6 L 0.11237 0.0088 " pathEditMode="relative" rAng="0" ptsTypes="AA">
                                      <p:cBhvr>
                                        <p:cTn id="15" dur="2000" fill="hold"/>
                                        <p:tgtEl>
                                          <p:spTgt spid="13"/>
                                        </p:tgtEl>
                                        <p:attrNameLst>
                                          <p:attrName>ppt_x</p:attrName>
                                          <p:attrName>ppt_y</p:attrName>
                                        </p:attrNameLst>
                                      </p:cBhvr>
                                      <p:rCtr x="5612" y="440"/>
                                    </p:animMotion>
                                  </p:childTnLst>
                                </p:cTn>
                              </p:par>
                              <p:par>
                                <p:cTn id="16" presetID="42" presetClass="path" presetSubtype="0" accel="50000" decel="50000" fill="hold" nodeType="withEffect">
                                  <p:stCondLst>
                                    <p:cond delay="0"/>
                                  </p:stCondLst>
                                  <p:childTnLst>
                                    <p:animMotion origin="layout" path="M -2.5E-6 -4.81481E-6 L -0.13242 -0.00069 " pathEditMode="relative" rAng="0" ptsTypes="AA">
                                      <p:cBhvr>
                                        <p:cTn id="17" dur="2000" fill="hold"/>
                                        <p:tgtEl>
                                          <p:spTgt spid="21"/>
                                        </p:tgtEl>
                                        <p:attrNameLst>
                                          <p:attrName>ppt_x</p:attrName>
                                          <p:attrName>ppt_y</p:attrName>
                                        </p:attrNameLst>
                                      </p:cBhvr>
                                      <p:rCtr x="-6628" y="-46"/>
                                    </p:animMotion>
                                  </p:childTnLst>
                                </p:cTn>
                              </p:par>
                            </p:childTnLst>
                          </p:cTn>
                        </p:par>
                        <p:par>
                          <p:cTn id="18" fill="hold">
                            <p:stCondLst>
                              <p:cond delay="2000"/>
                            </p:stCondLst>
                            <p:childTnLst>
                              <p:par>
                                <p:cTn id="19" presetID="1" presetClass="exit" presetSubtype="0" fill="hold" nodeType="after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Azure Functions</a:t>
            </a:r>
          </a:p>
        </p:txBody>
      </p:sp>
    </p:spTree>
    <p:extLst>
      <p:ext uri="{BB962C8B-B14F-4D97-AF65-F5344CB8AC3E}">
        <p14:creationId xmlns:p14="http://schemas.microsoft.com/office/powerpoint/2010/main" val="2288766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7195"/>
            <a:ext cx="6097556" cy="2872902"/>
          </a:xfrm>
        </p:spPr>
        <p:txBody>
          <a:bodyPr/>
          <a:lstStyle/>
          <a:p>
            <a:pPr algn="ctr"/>
            <a:r>
              <a:rPr lang="en-US" dirty="0" smtClean="0"/>
              <a:t>Web App Publishing </a:t>
            </a:r>
            <a:r>
              <a:rPr lang="en-US" dirty="0" smtClean="0"/>
              <a:t>&amp; Deployment</a:t>
            </a:r>
            <a:endParaRPr lang="en-US" dirty="0"/>
          </a:p>
        </p:txBody>
      </p:sp>
      <p:sp>
        <p:nvSpPr>
          <p:cNvPr id="6" name="TextBox 5"/>
          <p:cNvSpPr txBox="1"/>
          <p:nvPr/>
        </p:nvSpPr>
        <p:spPr>
          <a:xfrm>
            <a:off x="69011" y="3481106"/>
            <a:ext cx="6097556" cy="1363450"/>
          </a:xfrm>
          <a:prstGeom prst="rect">
            <a:avLst/>
          </a:prstGeom>
          <a:noFill/>
        </p:spPr>
        <p:txBody>
          <a:bodyPr wrap="square" lIns="182880" tIns="146304" rIns="182880" bIns="146304" rtlCol="0">
            <a:spAutoFit/>
          </a:bodyPr>
          <a:lstStyle/>
          <a:p>
            <a:pPr marL="457200">
              <a:lnSpc>
                <a:spcPct val="90000"/>
              </a:lnSpc>
              <a:spcAft>
                <a:spcPts val="600"/>
              </a:spcAft>
            </a:pPr>
            <a:endParaRPr lang="en-US" sz="2200" dirty="0"/>
          </a:p>
          <a:p>
            <a:pPr marL="457200">
              <a:lnSpc>
                <a:spcPct val="90000"/>
              </a:lnSpc>
              <a:spcAft>
                <a:spcPts val="600"/>
              </a:spcAft>
            </a:pPr>
            <a:endParaRPr lang="en-US" sz="2200" b="1" dirty="0">
              <a:gradFill>
                <a:gsLst>
                  <a:gs pos="2917">
                    <a:schemeClr val="tx1"/>
                  </a:gs>
                  <a:gs pos="30000">
                    <a:schemeClr val="tx1"/>
                  </a:gs>
                </a:gsLst>
                <a:lin ang="5400000" scaled="0"/>
              </a:gradFill>
            </a:endParaRPr>
          </a:p>
          <a:p>
            <a:pPr marL="457200">
              <a:lnSpc>
                <a:spcPct val="90000"/>
              </a:lnSpc>
              <a:spcAft>
                <a:spcPts val="600"/>
              </a:spcAft>
            </a:pPr>
            <a:r>
              <a:rPr lang="en-US" sz="2200" b="1" dirty="0" smtClean="0">
                <a:gradFill>
                  <a:gsLst>
                    <a:gs pos="2917">
                      <a:schemeClr val="tx1"/>
                    </a:gs>
                    <a:gs pos="30000">
                      <a:schemeClr val="tx1"/>
                    </a:gs>
                  </a:gsLst>
                  <a:lin ang="5400000" scaled="0"/>
                </a:gradFill>
              </a:rPr>
              <a:t>Publish applications in the cloud</a:t>
            </a:r>
            <a:endParaRPr lang="en-US" sz="2200" b="1"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114" y="926932"/>
            <a:ext cx="4127344" cy="4127344"/>
          </a:xfrm>
          <a:prstGeom prst="rect">
            <a:avLst/>
          </a:prstGeom>
        </p:spPr>
      </p:pic>
    </p:spTree>
    <p:extLst>
      <p:ext uri="{BB962C8B-B14F-4D97-AF65-F5344CB8AC3E}">
        <p14:creationId xmlns:p14="http://schemas.microsoft.com/office/powerpoint/2010/main" val="312529848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358152" y="5332527"/>
            <a:ext cx="7332149" cy="351234"/>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a:gradFill>
                <a:gsLst>
                  <a:gs pos="98571">
                    <a:schemeClr val="tx1"/>
                  </a:gs>
                  <a:gs pos="72857">
                    <a:schemeClr val="tx1"/>
                  </a:gs>
                </a:gsLst>
                <a:lin ang="5400000" scaled="1"/>
              </a:gradFill>
              <a:latin typeface="Segoe UI"/>
            </a:endParaRPr>
          </a:p>
        </p:txBody>
      </p:sp>
      <p:sp>
        <p:nvSpPr>
          <p:cNvPr id="68" name="Right Arrow 67"/>
          <p:cNvSpPr/>
          <p:nvPr/>
        </p:nvSpPr>
        <p:spPr>
          <a:xfrm>
            <a:off x="2773704" y="2124967"/>
            <a:ext cx="6920216" cy="618275"/>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a:gradFill>
                <a:gsLst>
                  <a:gs pos="98571">
                    <a:schemeClr val="tx1"/>
                  </a:gs>
                  <a:gs pos="72857">
                    <a:schemeClr val="tx1"/>
                  </a:gs>
                </a:gsLst>
                <a:lin ang="5400000" scaled="1"/>
              </a:gradFill>
              <a:latin typeface="Segoe UI"/>
            </a:endParaRPr>
          </a:p>
        </p:txBody>
      </p:sp>
      <p:grpSp>
        <p:nvGrpSpPr>
          <p:cNvPr id="14" name="Group 13"/>
          <p:cNvGrpSpPr/>
          <p:nvPr/>
        </p:nvGrpSpPr>
        <p:grpSpPr>
          <a:xfrm>
            <a:off x="931443" y="1271952"/>
            <a:ext cx="1999028" cy="1936852"/>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sp>
          <p:nvSpPr>
            <p:cNvPr id="4" name="TextBox 12"/>
            <p:cNvSpPr txBox="1"/>
            <p:nvPr/>
          </p:nvSpPr>
          <p:spPr>
            <a:xfrm>
              <a:off x="930885" y="1271952"/>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lang="en-US" sz="1600" dirty="0">
                  <a:gradFill>
                    <a:gsLst>
                      <a:gs pos="98571">
                        <a:schemeClr val="tx1"/>
                      </a:gs>
                      <a:gs pos="72857">
                        <a:schemeClr val="tx1"/>
                      </a:gs>
                    </a:gsLst>
                    <a:lin ang="5400000" scaled="1"/>
                  </a:gradFill>
                  <a:latin typeface="Segoe UI"/>
                  <a:ea typeface="Segoe UI" pitchFamily="34" charset="0"/>
                  <a:cs typeface="Segoe UI" pitchFamily="34" charset="0"/>
                </a:rPr>
                <a:t>2</a:t>
              </a:r>
              <a:r>
                <a:rPr kumimoji="0" lang="en-US" sz="1600" b="0" i="0" u="none" strike="noStrike" kern="1200" cap="none" spc="0" normalizeH="0" baseline="0" noProof="0" dirty="0" smtClean="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 </a:t>
              </a: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5489556" y="1294037"/>
            <a:ext cx="1614600" cy="1936305"/>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sp>
          <p:nvSpPr>
            <p:cNvPr id="56" name="TextBox 55"/>
            <p:cNvSpPr txBox="1"/>
            <p:nvPr/>
          </p:nvSpPr>
          <p:spPr>
            <a:xfrm>
              <a:off x="3210208" y="1272500"/>
              <a:ext cx="1614600"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lang="en-US" sz="1600" noProof="0" dirty="0">
                  <a:gradFill>
                    <a:gsLst>
                      <a:gs pos="98571">
                        <a:schemeClr val="tx1"/>
                      </a:gs>
                      <a:gs pos="72857">
                        <a:schemeClr val="tx1"/>
                      </a:gs>
                    </a:gsLst>
                    <a:lin ang="5400000" scaled="1"/>
                  </a:gradFill>
                  <a:latin typeface="Segoe UI"/>
                  <a:ea typeface="Segoe UI" pitchFamily="34" charset="0"/>
                  <a:cs typeface="Segoe UI" pitchFamily="34" charset="0"/>
                </a:rPr>
                <a:t>4</a:t>
              </a:r>
              <a:r>
                <a:rPr kumimoji="0" lang="en-US" sz="1600" b="0" i="0" u="none" strike="noStrike" kern="1200" cap="none" spc="0" normalizeH="0" baseline="0" noProof="0" dirty="0" smtClean="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 Configure</a:t>
              </a:r>
              <a:r>
                <a:rPr kumimoji="0" lang="en-US" sz="1600" b="0" i="0" u="none" strike="noStrike" kern="1200" cap="none" spc="0" normalizeH="0" noProof="0" dirty="0" smtClean="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 </a:t>
              </a:r>
              <a:r>
                <a:rPr kumimoji="0" lang="en-US" sz="1600" b="0" i="0" u="none" strike="noStrike" kern="1200" cap="none" spc="0" normalizeH="0" noProof="0" dirty="0" err="1" smtClean="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Git</a:t>
              </a:r>
              <a:endPar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endParaRPr>
            </a:p>
          </p:txBody>
        </p:sp>
        <p:pic>
          <p:nvPicPr>
            <p:cNvPr id="53" name="Picture 52"/>
            <p:cNvPicPr>
              <a:picLocks noChangeAspect="1"/>
            </p:cNvPicPr>
            <p:nvPr/>
          </p:nvPicPr>
          <p:blipFill>
            <a:blip r:embed="rId4">
              <a:duotone>
                <a:prstClr val="black"/>
                <a:schemeClr val="tx2">
                  <a:tint val="45000"/>
                  <a:satMod val="400000"/>
                </a:schemeClr>
              </a:duotone>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477883" y="1275918"/>
            <a:ext cx="1999028" cy="1932884"/>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6) Push</a:t>
              </a:r>
              <a:endPar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endParaRP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pic>
            <p:nvPicPr>
              <p:cNvPr id="61" name="Picture 60"/>
              <p:cNvPicPr>
                <a:picLocks noChangeAspect="1"/>
              </p:cNvPicPr>
              <p:nvPr/>
            </p:nvPicPr>
            <p:blipFill>
              <a:blip r:embed="rId5"/>
              <a:stretch>
                <a:fillRect/>
              </a:stretch>
            </p:blipFill>
            <p:spPr>
              <a:xfrm>
                <a:off x="10820400" y="1833425"/>
                <a:ext cx="375934" cy="377844"/>
              </a:xfrm>
              <a:prstGeom prst="rect">
                <a:avLst/>
              </a:prstGeom>
            </p:spPr>
          </p:pic>
        </p:grpSp>
      </p:grpSp>
      <p:grpSp>
        <p:nvGrpSpPr>
          <p:cNvPr id="30" name="Group 29"/>
          <p:cNvGrpSpPr/>
          <p:nvPr/>
        </p:nvGrpSpPr>
        <p:grpSpPr>
          <a:xfrm>
            <a:off x="6065018" y="4773960"/>
            <a:ext cx="2469388" cy="181960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gradFill>
                    <a:gsLst>
                      <a:gs pos="98571">
                        <a:schemeClr val="tx1"/>
                      </a:gs>
                      <a:gs pos="72857">
                        <a:schemeClr val="tx1"/>
                      </a:gs>
                    </a:gsLst>
                    <a:lin ang="5400000" scaled="1"/>
                  </a:gradFill>
                  <a:latin typeface="Segoe UI"/>
                  <a:ea typeface="Segoe UI" pitchFamily="34" charset="0"/>
                  <a:cs typeface="Segoe UI" pitchFamily="34" charset="0"/>
                </a:rPr>
                <a:t>7</a:t>
              </a:r>
              <a:r>
                <a:rPr kumimoji="0" lang="en-US" sz="1600" b="0" i="0" u="none" strike="noStrike" kern="1200" cap="none" spc="0" normalizeH="0" baseline="0" noProof="0" dirty="0" smtClean="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 </a:t>
              </a: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pic>
          <p:nvPicPr>
            <p:cNvPr id="28" name="Picture 27"/>
            <p:cNvPicPr>
              <a:picLocks noChangeAspect="1"/>
            </p:cNvPicPr>
            <p:nvPr/>
          </p:nvPicPr>
          <p:blipFill>
            <a:blip r:embed="rId6"/>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pic>
          <p:nvPicPr>
            <p:cNvPr id="64" name="Picture 63"/>
            <p:cNvPicPr>
              <a:picLocks noChangeAspect="1"/>
            </p:cNvPicPr>
            <p:nvPr/>
          </p:nvPicPr>
          <p:blipFill>
            <a:blip r:embed="rId8"/>
            <a:stretch>
              <a:fillRect/>
            </a:stretch>
          </p:blipFill>
          <p:spPr>
            <a:xfrm>
              <a:off x="6702075" y="5147073"/>
              <a:ext cx="355647" cy="314246"/>
            </a:xfrm>
            <a:prstGeom prst="rect">
              <a:avLst/>
            </a:prstGeom>
          </p:spPr>
        </p:pic>
      </p:grpSp>
      <p:grpSp>
        <p:nvGrpSpPr>
          <p:cNvPr id="10" name="Group 9"/>
          <p:cNvGrpSpPr/>
          <p:nvPr/>
        </p:nvGrpSpPr>
        <p:grpSpPr>
          <a:xfrm>
            <a:off x="1456088" y="3208803"/>
            <a:ext cx="1070229" cy="2794492"/>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grpSp>
      <p:grpSp>
        <p:nvGrpSpPr>
          <p:cNvPr id="3" name="Group 2"/>
          <p:cNvGrpSpPr/>
          <p:nvPr/>
        </p:nvGrpSpPr>
        <p:grpSpPr>
          <a:xfrm>
            <a:off x="644695" y="4919881"/>
            <a:ext cx="2697618" cy="1686594"/>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pic>
          <p:nvPicPr>
            <p:cNvPr id="22" name="Picture 21"/>
            <p:cNvPicPr>
              <a:picLocks noChangeAspect="1"/>
            </p:cNvPicPr>
            <p:nvPr/>
          </p:nvPicPr>
          <p:blipFill>
            <a:blip r:embed="rId9">
              <a:grayscl/>
            </a:blip>
            <a:stretch>
              <a:fillRect/>
            </a:stretch>
          </p:blipFill>
          <p:spPr>
            <a:xfrm>
              <a:off x="724318" y="5282660"/>
              <a:ext cx="2538371" cy="891312"/>
            </a:xfrm>
            <a:prstGeom prst="rect">
              <a:avLst/>
            </a:prstGeom>
            <a:solidFill>
              <a:schemeClr val="tx2"/>
            </a:solidFill>
          </p:spPr>
        </p:pic>
        <p:pic>
          <p:nvPicPr>
            <p:cNvPr id="42" name="Picture 41"/>
            <p:cNvPicPr>
              <a:picLocks noChangeAspect="1"/>
            </p:cNvPicPr>
            <p:nvPr/>
          </p:nvPicPr>
          <p:blipFill>
            <a:blip r:embed="rId10"/>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1">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8">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0"/>
            <a:stretch>
              <a:fillRect/>
            </a:stretch>
          </p:blipFill>
          <p:spPr>
            <a:xfrm>
              <a:off x="1406715" y="4919881"/>
              <a:ext cx="497068" cy="485897"/>
            </a:xfrm>
            <a:prstGeom prst="rect">
              <a:avLst/>
            </a:prstGeom>
            <a:ln>
              <a:noFill/>
            </a:ln>
          </p:spPr>
        </p:pic>
      </p:grpSp>
      <p:grpSp>
        <p:nvGrpSpPr>
          <p:cNvPr id="18" name="Group 17"/>
          <p:cNvGrpSpPr/>
          <p:nvPr/>
        </p:nvGrpSpPr>
        <p:grpSpPr>
          <a:xfrm>
            <a:off x="7308948" y="1271952"/>
            <a:ext cx="1999028" cy="1939619"/>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5) Modify</a:t>
              </a:r>
              <a:endPar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endParaRPr>
            </a:p>
          </p:txBody>
        </p:sp>
        <p:sp>
          <p:nvSpPr>
            <p:cNvPr id="41" name="Rounded Rectangle 40"/>
            <p:cNvSpPr/>
            <p:nvPr/>
          </p:nvSpPr>
          <p:spPr>
            <a:xfrm>
              <a:off x="7534686" y="1703404"/>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sp>
        <p:nvSpPr>
          <p:cNvPr id="2" name="Rectangle 1"/>
          <p:cNvSpPr/>
          <p:nvPr/>
        </p:nvSpPr>
        <p:spPr bwMode="auto">
          <a:xfrm>
            <a:off x="10441117" y="3208802"/>
            <a:ext cx="248427" cy="2208319"/>
          </a:xfrm>
          <a:prstGeom prst="rect">
            <a:avLst/>
          </a:prstGeom>
          <a:solidFill>
            <a:srgbClr val="B1B1B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2" name="Group 61"/>
          <p:cNvGrpSpPr/>
          <p:nvPr/>
        </p:nvGrpSpPr>
        <p:grpSpPr>
          <a:xfrm>
            <a:off x="3276170" y="1291144"/>
            <a:ext cx="1999028" cy="1932884"/>
            <a:chOff x="9455715" y="1277065"/>
            <a:chExt cx="1999028" cy="1932884"/>
          </a:xfrm>
        </p:grpSpPr>
        <p:sp>
          <p:nvSpPr>
            <p:cNvPr id="63" name="TextBox 62"/>
            <p:cNvSpPr txBox="1"/>
            <p:nvPr/>
          </p:nvSpPr>
          <p:spPr>
            <a:xfrm>
              <a:off x="9455715" y="1277065"/>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lang="en-US" sz="1600" noProof="0" dirty="0">
                  <a:gradFill>
                    <a:gsLst>
                      <a:gs pos="98571">
                        <a:schemeClr val="tx1"/>
                      </a:gs>
                      <a:gs pos="72857">
                        <a:schemeClr val="tx1"/>
                      </a:gs>
                    </a:gsLst>
                    <a:lin ang="5400000" scaled="1"/>
                  </a:gradFill>
                  <a:latin typeface="Segoe UI"/>
                  <a:ea typeface="Segoe UI" pitchFamily="34" charset="0"/>
                  <a:cs typeface="Segoe UI" pitchFamily="34" charset="0"/>
                </a:rPr>
                <a:t>3</a:t>
              </a:r>
              <a:r>
                <a:rPr kumimoji="0" lang="en-US" sz="1600" b="0" i="0" u="none" strike="noStrike" kern="1200" cap="none" spc="0" normalizeH="0" baseline="0" noProof="0" dirty="0" smtClean="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 </a:t>
              </a: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Publish</a:t>
              </a:r>
            </a:p>
          </p:txBody>
        </p:sp>
        <p:grpSp>
          <p:nvGrpSpPr>
            <p:cNvPr id="67" name="Group 66"/>
            <p:cNvGrpSpPr/>
            <p:nvPr/>
          </p:nvGrpSpPr>
          <p:grpSpPr>
            <a:xfrm>
              <a:off x="9705560" y="1701782"/>
              <a:ext cx="1614600" cy="1508167"/>
              <a:chOff x="9705560" y="1701782"/>
              <a:chExt cx="1614600" cy="1508167"/>
            </a:xfrm>
          </p:grpSpPr>
          <p:sp>
            <p:nvSpPr>
              <p:cNvPr id="72" name="Rounded Rectangle 71"/>
              <p:cNvSpPr/>
              <p:nvPr/>
            </p:nvSpPr>
            <p:spPr>
              <a:xfrm>
                <a:off x="9705560" y="1701782"/>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pic>
            <p:nvPicPr>
              <p:cNvPr id="74" name="Picture 73"/>
              <p:cNvPicPr>
                <a:picLocks noChangeAspect="1"/>
              </p:cNvPicPr>
              <p:nvPr/>
            </p:nvPicPr>
            <p:blipFill>
              <a:blip r:embed="rId5"/>
              <a:stretch>
                <a:fillRect/>
              </a:stretch>
            </p:blipFill>
            <p:spPr>
              <a:xfrm>
                <a:off x="10820400" y="1833425"/>
                <a:ext cx="375934" cy="377844"/>
              </a:xfrm>
              <a:prstGeom prst="rect">
                <a:avLst/>
              </a:prstGeom>
            </p:spPr>
          </p:pic>
        </p:grpSp>
      </p:grpSp>
      <p:sp>
        <p:nvSpPr>
          <p:cNvPr id="82" name="Right Arrow 81"/>
          <p:cNvSpPr/>
          <p:nvPr/>
        </p:nvSpPr>
        <p:spPr>
          <a:xfrm rot="19230619">
            <a:off x="10095538" y="2340644"/>
            <a:ext cx="798108" cy="430272"/>
          </a:xfrm>
          <a:prstGeom prst="rightArrow">
            <a:avLst>
              <a:gd name="adj1" fmla="val 50000"/>
              <a:gd name="adj2" fmla="val 7353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a:solidFill>
                <a:schemeClr val="tx1"/>
              </a:solidFill>
              <a:latin typeface="Segoe UI"/>
            </a:endParaRPr>
          </a:p>
        </p:txBody>
      </p:sp>
      <p:sp>
        <p:nvSpPr>
          <p:cNvPr id="49" name="Rectangle 48"/>
          <p:cNvSpPr/>
          <p:nvPr/>
        </p:nvSpPr>
        <p:spPr bwMode="auto">
          <a:xfrm>
            <a:off x="7733828" y="2490313"/>
            <a:ext cx="700303" cy="615102"/>
          </a:xfrm>
          <a:prstGeom prst="rect">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dirty="0" smtClean="0">
                <a:solidFill>
                  <a:schemeClr val="bg1"/>
                </a:solidFill>
              </a:rPr>
              <a:t>…………………………                                 ………..........          ............................ ........... ............  ..................  …………………….</a:t>
            </a:r>
            <a:endParaRPr lang="en-US" sz="800" dirty="0">
              <a:solidFill>
                <a:schemeClr val="bg1"/>
              </a:solidFill>
            </a:endParaRPr>
          </a:p>
        </p:txBody>
      </p:sp>
      <p:pic>
        <p:nvPicPr>
          <p:cNvPr id="84" name="Picture 83"/>
          <p:cNvPicPr>
            <a:picLocks noChangeAspect="1"/>
          </p:cNvPicPr>
          <p:nvPr/>
        </p:nvPicPr>
        <p:blipFill>
          <a:blip r:embed="rId12"/>
          <a:stretch>
            <a:fillRect/>
          </a:stretch>
        </p:blipFill>
        <p:spPr>
          <a:xfrm>
            <a:off x="7861032" y="2166683"/>
            <a:ext cx="1185392" cy="864567"/>
          </a:xfrm>
          <a:prstGeom prst="rect">
            <a:avLst/>
          </a:prstGeom>
        </p:spPr>
      </p:pic>
      <p:sp>
        <p:nvSpPr>
          <p:cNvPr id="50" name="Curved Down Arrow 49"/>
          <p:cNvSpPr/>
          <p:nvPr/>
        </p:nvSpPr>
        <p:spPr bwMode="auto">
          <a:xfrm>
            <a:off x="8382650" y="445537"/>
            <a:ext cx="2306894" cy="866883"/>
          </a:xfrm>
          <a:prstGeom prst="curved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5" name="Curved Down Arrow 84"/>
          <p:cNvSpPr/>
          <p:nvPr/>
        </p:nvSpPr>
        <p:spPr bwMode="auto">
          <a:xfrm flipH="1" flipV="1">
            <a:off x="8341986" y="3215363"/>
            <a:ext cx="2434478" cy="862067"/>
          </a:xfrm>
          <a:prstGeom prst="curved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7" name="Picture 86"/>
          <p:cNvPicPr>
            <a:picLocks noChangeAspect="1"/>
          </p:cNvPicPr>
          <p:nvPr/>
        </p:nvPicPr>
        <p:blipFill>
          <a:blip r:embed="rId13">
            <a:duotone>
              <a:prstClr val="black"/>
              <a:schemeClr val="accent5">
                <a:tint val="45000"/>
                <a:satMod val="400000"/>
              </a:schemeClr>
            </a:duotone>
            <a:lum bright="100000" contrast="-40000"/>
          </a:blip>
          <a:stretch>
            <a:fillRect/>
          </a:stretch>
        </p:blipFill>
        <p:spPr>
          <a:xfrm>
            <a:off x="9727728" y="4885959"/>
            <a:ext cx="1511394" cy="1476159"/>
          </a:xfrm>
          <a:prstGeom prst="rect">
            <a:avLst/>
          </a:prstGeom>
          <a:solidFill>
            <a:srgbClr val="505050"/>
          </a:solidFill>
        </p:spPr>
      </p:pic>
      <p:sp>
        <p:nvSpPr>
          <p:cNvPr id="88" name="TextBox 87"/>
          <p:cNvSpPr txBox="1"/>
          <p:nvPr/>
        </p:nvSpPr>
        <p:spPr>
          <a:xfrm>
            <a:off x="9495078" y="6285942"/>
            <a:ext cx="1999028" cy="359087"/>
          </a:xfrm>
          <a:prstGeom prst="rect">
            <a:avLst/>
          </a:prstGeom>
          <a:noFill/>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lang="en-US" sz="1600" dirty="0" smtClean="0">
                <a:gradFill>
                  <a:gsLst>
                    <a:gs pos="98571">
                      <a:schemeClr val="tx1"/>
                    </a:gs>
                    <a:gs pos="72857">
                      <a:schemeClr val="tx1"/>
                    </a:gs>
                  </a:gsLst>
                  <a:lin ang="5400000" scaled="1"/>
                </a:gradFill>
                <a:latin typeface="Segoe UI"/>
                <a:ea typeface="Segoe UI" pitchFamily="34" charset="0"/>
                <a:cs typeface="Segoe UI" pitchFamily="34" charset="0"/>
              </a:rPr>
              <a:t>Live Web App</a:t>
            </a:r>
            <a:endPar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endParaRPr>
          </a:p>
        </p:txBody>
      </p:sp>
      <p:sp>
        <p:nvSpPr>
          <p:cNvPr id="89" name="TextBox 88"/>
          <p:cNvSpPr txBox="1"/>
          <p:nvPr/>
        </p:nvSpPr>
        <p:spPr>
          <a:xfrm>
            <a:off x="5168093" y="3170985"/>
            <a:ext cx="2279673" cy="632514"/>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lang="en-US" sz="1600" dirty="0" smtClean="0">
                <a:gradFill>
                  <a:gsLst>
                    <a:gs pos="98571">
                      <a:schemeClr val="tx1"/>
                    </a:gs>
                    <a:gs pos="72857">
                      <a:schemeClr val="tx1"/>
                    </a:gs>
                  </a:gsLst>
                  <a:lin ang="5400000" scaled="1"/>
                </a:gradFill>
                <a:latin typeface="Segoe UI"/>
                <a:ea typeface="Segoe UI" pitchFamily="34" charset="0"/>
                <a:cs typeface="Segoe UI" pitchFamily="34" charset="0"/>
              </a:rPr>
              <a:t>Create Repo</a:t>
            </a:r>
          </a:p>
          <a:p>
            <a:pPr marL="233318" marR="0" lvl="0" indent="-233318" algn="ctr" defTabSz="914367" rtl="0" eaLnBrk="1" fontAlgn="auto" latinLnBrk="0" hangingPunct="1">
              <a:lnSpc>
                <a:spcPct val="100000"/>
              </a:lnSpc>
              <a:spcBef>
                <a:spcPts val="0"/>
              </a:spcBef>
              <a:spcAft>
                <a:spcPts val="0"/>
              </a:spcAft>
              <a:buClrTx/>
              <a:buSzTx/>
              <a:buFontTx/>
              <a:buNone/>
              <a:tabLst/>
              <a:defRPr/>
            </a:pPr>
            <a:r>
              <a:rPr lang="en-US" sz="1600" dirty="0" smtClean="0">
                <a:gradFill>
                  <a:gsLst>
                    <a:gs pos="98571">
                      <a:schemeClr val="tx1"/>
                    </a:gs>
                    <a:gs pos="72857">
                      <a:schemeClr val="tx1"/>
                    </a:gs>
                  </a:gsLst>
                  <a:lin ang="5400000" scaled="1"/>
                </a:gradFill>
                <a:latin typeface="Segoe UI"/>
                <a:ea typeface="Segoe UI" pitchFamily="34" charset="0"/>
                <a:cs typeface="Segoe UI" pitchFamily="34" charset="0"/>
              </a:rPr>
              <a:t>Configure Azure</a:t>
            </a:r>
          </a:p>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Configure</a:t>
            </a:r>
            <a:r>
              <a:rPr kumimoji="0" lang="en-US" sz="1600" b="0" i="0" u="none" strike="noStrike" kern="1200" cap="none" spc="0" normalizeH="0" noProof="0" dirty="0" smtClean="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 Visual Studio</a:t>
            </a:r>
            <a:endPar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7749401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7860971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58570" y="717627"/>
            <a:ext cx="8502932" cy="223372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13" b="1" dirty="0" smtClean="0">
                <a:solidFill>
                  <a:schemeClr val="tx1"/>
                </a:solidFill>
              </a:rPr>
              <a:t>Let’s say that hosting a cloud-based application is like car ownership…</a:t>
            </a:r>
            <a:endParaRPr lang="en-US" sz="4313" b="1" dirty="0">
              <a:solidFill>
                <a:schemeClr val="tx1"/>
              </a:solidFill>
            </a:endParaRPr>
          </a:p>
        </p:txBody>
      </p:sp>
    </p:spTree>
    <p:extLst>
      <p:ext uri="{BB962C8B-B14F-4D97-AF65-F5344CB8AC3E}">
        <p14:creationId xmlns:p14="http://schemas.microsoft.com/office/powerpoint/2010/main" val="8307230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95"/>
          <p:cNvSpPr>
            <a:spLocks/>
          </p:cNvSpPr>
          <p:nvPr/>
        </p:nvSpPr>
        <p:spPr bwMode="auto">
          <a:xfrm flipH="1">
            <a:off x="7541354" y="4104458"/>
            <a:ext cx="4639735" cy="30131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dirty="0">
              <a:solidFill>
                <a:srgbClr val="000000"/>
              </a:solidFill>
              <a:latin typeface="Segoe UI"/>
            </a:endParaRPr>
          </a:p>
        </p:txBody>
      </p:sp>
      <p:sp>
        <p:nvSpPr>
          <p:cNvPr id="21" name="TextBox 20"/>
          <p:cNvSpPr txBox="1"/>
          <p:nvPr/>
        </p:nvSpPr>
        <p:spPr>
          <a:xfrm>
            <a:off x="6971" y="5117938"/>
            <a:ext cx="4060804" cy="1086215"/>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dirty="0">
                <a:gradFill>
                  <a:gsLst>
                    <a:gs pos="16832">
                      <a:srgbClr val="161616"/>
                    </a:gs>
                    <a:gs pos="100000">
                      <a:srgbClr val="161616"/>
                    </a:gs>
                  </a:gsLst>
                  <a:lin ang="5400000" scaled="0"/>
                </a:gradFill>
                <a:latin typeface="Segoe UI"/>
              </a:rPr>
              <a:t>…you can own and operate your own car</a:t>
            </a:r>
          </a:p>
        </p:txBody>
      </p:sp>
      <p:sp>
        <p:nvSpPr>
          <p:cNvPr id="26" name="TextBox 25"/>
          <p:cNvSpPr txBox="1"/>
          <p:nvPr/>
        </p:nvSpPr>
        <p:spPr>
          <a:xfrm>
            <a:off x="4064001" y="5126956"/>
            <a:ext cx="4060804" cy="814661"/>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dirty="0">
                <a:gradFill>
                  <a:gsLst>
                    <a:gs pos="16832">
                      <a:srgbClr val="161616"/>
                    </a:gs>
                    <a:gs pos="100000">
                      <a:srgbClr val="161616"/>
                    </a:gs>
                  </a:gsLst>
                  <a:lin ang="5400000" scaled="0"/>
                </a:gradFill>
                <a:latin typeface="Segoe UI"/>
              </a:rPr>
              <a:t>…you can rent a car</a:t>
            </a:r>
          </a:p>
        </p:txBody>
      </p:sp>
      <p:sp>
        <p:nvSpPr>
          <p:cNvPr id="34" name="TextBox 33"/>
          <p:cNvSpPr txBox="1"/>
          <p:nvPr/>
        </p:nvSpPr>
        <p:spPr>
          <a:xfrm>
            <a:off x="8131196" y="5126955"/>
            <a:ext cx="4060804" cy="1237078"/>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dirty="0">
                <a:gradFill>
                  <a:gsLst>
                    <a:gs pos="16832">
                      <a:srgbClr val="161616"/>
                    </a:gs>
                    <a:gs pos="100000">
                      <a:srgbClr val="161616"/>
                    </a:gs>
                  </a:gsLst>
                  <a:lin ang="5400000" scaled="0"/>
                </a:gradFill>
                <a:latin typeface="Segoe UI"/>
              </a:rPr>
              <a:t>…you can take a taxi</a:t>
            </a:r>
          </a:p>
          <a:p>
            <a:pPr defTabSz="914192">
              <a:spcBef>
                <a:spcPts val="1176"/>
              </a:spcBef>
              <a:defRPr/>
            </a:pPr>
            <a:endParaRPr lang="en-US" sz="1961" kern="0" dirty="0">
              <a:gradFill>
                <a:gsLst>
                  <a:gs pos="16832">
                    <a:srgbClr val="161616"/>
                  </a:gs>
                  <a:gs pos="100000">
                    <a:srgbClr val="161616"/>
                  </a:gs>
                </a:gsLst>
                <a:lin ang="5400000" scaled="0"/>
              </a:gradFill>
              <a:latin typeface="Segoe UI"/>
            </a:endParaRPr>
          </a:p>
        </p:txBody>
      </p:sp>
      <p:grpSp>
        <p:nvGrpSpPr>
          <p:cNvPr id="13" name="SaaS"/>
          <p:cNvGrpSpPr/>
          <p:nvPr/>
        </p:nvGrpSpPr>
        <p:grpSpPr>
          <a:xfrm>
            <a:off x="8131197" y="1192608"/>
            <a:ext cx="4073626" cy="3925582"/>
            <a:chOff x="8294243" y="1216026"/>
            <a:chExt cx="4155311" cy="4004298"/>
          </a:xfrm>
        </p:grpSpPr>
        <p:pic>
          <p:nvPicPr>
            <p:cNvPr id="40" name="Picture 39"/>
            <p:cNvPicPr>
              <a:picLocks noChangeAspect="1"/>
            </p:cNvPicPr>
            <p:nvPr/>
          </p:nvPicPr>
          <p:blipFill rotWithShape="1">
            <a:blip r:embed="rId3" cstate="print">
              <a:extLst>
                <a:ext uri="{28A0092B-C50C-407E-A947-70E740481C1C}">
                  <a14:useLocalDpi xmlns:a14="http://schemas.microsoft.com/office/drawing/2010/main" val="0"/>
                </a:ext>
              </a:extLst>
            </a:blip>
            <a:srcRect r="4647"/>
            <a:stretch/>
          </p:blipFill>
          <p:spPr>
            <a:xfrm>
              <a:off x="8303635" y="1216026"/>
              <a:ext cx="4145919" cy="2898648"/>
            </a:xfrm>
            <a:prstGeom prst="rect">
              <a:avLst/>
            </a:prstGeom>
          </p:spPr>
        </p:pic>
        <p:sp>
          <p:nvSpPr>
            <p:cNvPr id="32" name="TextBox 31"/>
            <p:cNvSpPr txBox="1"/>
            <p:nvPr/>
          </p:nvSpPr>
          <p:spPr>
            <a:xfrm>
              <a:off x="8294243" y="4112328"/>
              <a:ext cx="4142232" cy="1107996"/>
            </a:xfrm>
            <a:prstGeom prst="rect">
              <a:avLst/>
            </a:prstGeom>
            <a:solidFill>
              <a:schemeClr val="bg2">
                <a:lumMod val="50000"/>
                <a:alpha val="80000"/>
              </a:schemeClr>
            </a:solidFill>
          </p:spPr>
          <p:txBody>
            <a:bodyPr vert="horz" wrap="square" lIns="448212" tIns="268927" rIns="358570" bIns="268927"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291">
                <a:spcAft>
                  <a:spcPts val="392"/>
                </a:spcAft>
                <a:defRPr/>
              </a:pPr>
              <a:r>
                <a:rPr lang="en-US" sz="2745" b="0" kern="0" dirty="0">
                  <a:latin typeface="Segoe UI Semibold" panose="020B0702040204020203" pitchFamily="34" charset="0"/>
                </a:rPr>
                <a:t>SaaS</a:t>
              </a:r>
            </a:p>
          </p:txBody>
        </p:sp>
      </p:grpSp>
      <p:grpSp>
        <p:nvGrpSpPr>
          <p:cNvPr id="8" name="PaaS"/>
          <p:cNvGrpSpPr/>
          <p:nvPr/>
        </p:nvGrpSpPr>
        <p:grpSpPr>
          <a:xfrm>
            <a:off x="4065599" y="1192485"/>
            <a:ext cx="4060804" cy="3925706"/>
            <a:chOff x="4147122" y="1215899"/>
            <a:chExt cx="4142232" cy="4004425"/>
          </a:xfrm>
        </p:grpSpPr>
        <p:sp>
          <p:nvSpPr>
            <p:cNvPr id="24" name="TextBox 23"/>
            <p:cNvSpPr txBox="1"/>
            <p:nvPr/>
          </p:nvSpPr>
          <p:spPr>
            <a:xfrm>
              <a:off x="4147122" y="4112328"/>
              <a:ext cx="4142232" cy="1107996"/>
            </a:xfrm>
            <a:prstGeom prst="rect">
              <a:avLst/>
            </a:prstGeom>
            <a:solidFill>
              <a:schemeClr val="bg2">
                <a:lumMod val="50000"/>
                <a:alpha val="80000"/>
              </a:schemeClr>
            </a:solidFill>
          </p:spPr>
          <p:txBody>
            <a:bodyPr vert="horz" wrap="square" lIns="448212" tIns="268927" rIns="358570" bIns="268927"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291">
                <a:spcAft>
                  <a:spcPts val="392"/>
                </a:spcAft>
                <a:defRPr/>
              </a:pPr>
              <a:r>
                <a:rPr lang="en-US" sz="2745" b="0" kern="0" dirty="0">
                  <a:latin typeface="Segoe UI Semibold" panose="020B0702040204020203" pitchFamily="34" charset="0"/>
                </a:rPr>
                <a:t>PaaS</a:t>
              </a:r>
            </a:p>
          </p:txBody>
        </p:sp>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5" name="IaaS"/>
          <p:cNvGrpSpPr/>
          <p:nvPr/>
        </p:nvGrpSpPr>
        <p:grpSpPr>
          <a:xfrm>
            <a:off x="1" y="1192498"/>
            <a:ext cx="4060804" cy="3925693"/>
            <a:chOff x="0" y="1215913"/>
            <a:chExt cx="4142232" cy="4004411"/>
          </a:xfrm>
        </p:grpSpPr>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18" name="TextBox 17"/>
            <p:cNvSpPr txBox="1"/>
            <p:nvPr/>
          </p:nvSpPr>
          <p:spPr>
            <a:xfrm>
              <a:off x="0" y="4112328"/>
              <a:ext cx="4142232" cy="1107996"/>
            </a:xfrm>
            <a:prstGeom prst="rect">
              <a:avLst/>
            </a:prstGeom>
            <a:solidFill>
              <a:schemeClr val="bg2">
                <a:lumMod val="50000"/>
                <a:alpha val="80000"/>
              </a:schemeClr>
            </a:solidFill>
          </p:spPr>
          <p:txBody>
            <a:bodyPr vert="horz" wrap="square" lIns="448212" tIns="268927" rIns="358570" bIns="268927"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291">
                <a:spcAft>
                  <a:spcPts val="392"/>
                </a:spcAft>
                <a:defRPr/>
              </a:pPr>
              <a:r>
                <a:rPr lang="en-US" sz="2745" b="0" kern="0" dirty="0">
                  <a:latin typeface="Segoe UI Semibold" panose="020B0702040204020203" pitchFamily="34" charset="0"/>
                </a:rPr>
                <a:t>IaaS</a:t>
              </a:r>
            </a:p>
          </p:txBody>
        </p:sp>
      </p:grpSp>
      <p:cxnSp>
        <p:nvCxnSpPr>
          <p:cNvPr id="35" name="Straight Connector 34"/>
          <p:cNvCxnSpPr/>
          <p:nvPr/>
        </p:nvCxnSpPr>
        <p:spPr>
          <a:xfrm>
            <a:off x="8128001" y="1190569"/>
            <a:ext cx="0" cy="4113765"/>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4001" y="1187939"/>
            <a:ext cx="0" cy="3939017"/>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Mask top"/>
          <p:cNvSpPr/>
          <p:nvPr/>
        </p:nvSpPr>
        <p:spPr bwMode="auto">
          <a:xfrm>
            <a:off x="0" y="487"/>
            <a:ext cx="12181088" cy="118745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Let’s say your app is a car…</a:t>
            </a:r>
          </a:p>
        </p:txBody>
      </p:sp>
      <p:sp>
        <p:nvSpPr>
          <p:cNvPr id="3" name="Mask left"/>
          <p:cNvSpPr/>
          <p:nvPr/>
        </p:nvSpPr>
        <p:spPr bwMode="auto">
          <a:xfrm>
            <a:off x="2" y="1187939"/>
            <a:ext cx="4062400" cy="3929999"/>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8" name="Mask right"/>
          <p:cNvSpPr/>
          <p:nvPr/>
        </p:nvSpPr>
        <p:spPr bwMode="auto">
          <a:xfrm>
            <a:off x="8143534" y="1186549"/>
            <a:ext cx="4062400" cy="3929999"/>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41" name="TextBox 40"/>
          <p:cNvSpPr txBox="1"/>
          <p:nvPr/>
        </p:nvSpPr>
        <p:spPr>
          <a:xfrm>
            <a:off x="4064001" y="5126956"/>
            <a:ext cx="4060804" cy="1357769"/>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dirty="0">
                <a:gradFill>
                  <a:gsLst>
                    <a:gs pos="16832">
                      <a:srgbClr val="161616"/>
                    </a:gs>
                    <a:gs pos="100000">
                      <a:srgbClr val="161616"/>
                    </a:gs>
                  </a:gsLst>
                  <a:lin ang="5400000" scaled="0"/>
                </a:gradFill>
                <a:latin typeface="Segoe UI"/>
              </a:rPr>
              <a:t>Cut to the code - create innovative apps using an application platform  </a:t>
            </a:r>
          </a:p>
        </p:txBody>
      </p:sp>
    </p:spTree>
    <p:extLst>
      <p:ext uri="{BB962C8B-B14F-4D97-AF65-F5344CB8AC3E}">
        <p14:creationId xmlns:p14="http://schemas.microsoft.com/office/powerpoint/2010/main" val="823333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3" presetClass="path" presetSubtype="0" decel="100000" fill="hold" grpId="1" nodeType="withEffect">
                                  <p:stCondLst>
                                    <p:cond delay="100"/>
                                  </p:stCondLst>
                                  <p:childTnLst>
                                    <p:animMotion origin="layout" path="M 2.65509E-7 -2.16069E-6 L 0.06433 -2.16069E-6 " pathEditMode="relative" rAng="0" ptsTypes="AA">
                                      <p:cBhvr>
                                        <p:cTn id="9" dur="1000" spd="-100000" fill="hold"/>
                                        <p:tgtEl>
                                          <p:spTgt spid="20"/>
                                        </p:tgtEl>
                                        <p:attrNameLst>
                                          <p:attrName>ppt_x</p:attrName>
                                          <p:attrName>ppt_y</p:attrName>
                                        </p:attrNameLst>
                                      </p:cBhvr>
                                      <p:rCtr x="3217" y="0"/>
                                    </p:animMotion>
                                  </p:childTnLst>
                                </p:cTn>
                              </p:par>
                              <p:par>
                                <p:cTn id="10" presetID="2" presetClass="entr" presetSubtype="1" decel="100000" fill="hold" nodeType="withEffect">
                                  <p:stCondLst>
                                    <p:cond delay="8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0-#ppt_h/2"/>
                                          </p:val>
                                        </p:tav>
                                        <p:tav tm="100000">
                                          <p:val>
                                            <p:strVal val="#ppt_y"/>
                                          </p:val>
                                        </p:tav>
                                      </p:tavLst>
                                    </p:anim>
                                  </p:childTnLst>
                                </p:cTn>
                              </p:par>
                              <p:par>
                                <p:cTn id="14" presetID="10" presetClass="entr" presetSubtype="0"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2" presetClass="entr" presetSubtype="1" decel="100000" fill="hold" nodeType="withEffect">
                                  <p:stCondLst>
                                    <p:cond delay="9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ppt_x"/>
                                          </p:val>
                                        </p:tav>
                                        <p:tav tm="100000">
                                          <p:val>
                                            <p:strVal val="#ppt_x"/>
                                          </p:val>
                                        </p:tav>
                                      </p:tavLst>
                                    </p:anim>
                                    <p:anim calcmode="lin" valueType="num">
                                      <p:cBhvr additive="base">
                                        <p:cTn id="20" dur="750" fill="hold"/>
                                        <p:tgtEl>
                                          <p:spTgt spid="8"/>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95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2" presetClass="entr" presetSubtype="1" decel="100000" fill="hold" nodeType="withEffect">
                                  <p:stCondLst>
                                    <p:cond delay="110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11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3" presetClass="emph" presetSubtype="2" fill="hold" grpId="1" nodeType="withEffect">
                                  <p:stCondLst>
                                    <p:cond delay="0"/>
                                  </p:stCondLst>
                                  <p:childTnLst>
                                    <p:animClr clrSpc="rgb" dir="cw">
                                      <p:cBhvr override="childStyle">
                                        <p:cTn id="40" dur="500" fill="hold"/>
                                        <p:tgtEl>
                                          <p:spTgt spid="21"/>
                                        </p:tgtEl>
                                        <p:attrNameLst>
                                          <p:attrName>style.color</p:attrName>
                                        </p:attrNameLst>
                                      </p:cBhvr>
                                      <p:to>
                                        <a:srgbClr val="8A8A8A"/>
                                      </p:to>
                                    </p:animClr>
                                  </p:childTnLst>
                                </p:cTn>
                              </p:par>
                              <p:par>
                                <p:cTn id="41" presetID="3" presetClass="emph" presetSubtype="2" fill="hold" grpId="1" nodeType="withEffect">
                                  <p:stCondLst>
                                    <p:cond delay="0"/>
                                  </p:stCondLst>
                                  <p:childTnLst>
                                    <p:animClr clrSpc="rgb" dir="cw">
                                      <p:cBhvr override="childStyle">
                                        <p:cTn id="42" dur="500" fill="hold"/>
                                        <p:tgtEl>
                                          <p:spTgt spid="34"/>
                                        </p:tgtEl>
                                        <p:attrNameLst>
                                          <p:attrName>style.color</p:attrName>
                                        </p:attrNameLst>
                                      </p:cBhvr>
                                      <p:to>
                                        <a:srgbClr val="8A8A8A"/>
                                      </p:to>
                                    </p:animClr>
                                  </p:childTnLst>
                                </p:cTn>
                              </p:par>
                              <p:par>
                                <p:cTn id="43" presetID="10" presetClass="exit" presetSubtype="0" fill="hold" grpId="1" nodeType="withEffect">
                                  <p:stCondLst>
                                    <p:cond delay="0"/>
                                  </p:stCondLst>
                                  <p:childTnLst>
                                    <p:animEffect transition="out" filter="fade">
                                      <p:cBhvr>
                                        <p:cTn id="44" dur="500"/>
                                        <p:tgtEl>
                                          <p:spTgt spid="26"/>
                                        </p:tgtEl>
                                      </p:cBhvr>
                                    </p:animEffect>
                                    <p:set>
                                      <p:cBhvr>
                                        <p:cTn id="45" dur="1" fill="hold">
                                          <p:stCondLst>
                                            <p:cond delay="499"/>
                                          </p:stCondLst>
                                        </p:cTn>
                                        <p:tgtEl>
                                          <p:spTgt spid="26"/>
                                        </p:tgtEl>
                                        <p:attrNameLst>
                                          <p:attrName>style.visibility</p:attrName>
                                        </p:attrNameLst>
                                      </p:cBhvr>
                                      <p:to>
                                        <p:strVal val="hidden"/>
                                      </p:to>
                                    </p:set>
                                  </p:childTnLst>
                                </p:cTn>
                              </p:par>
                              <p:par>
                                <p:cTn id="46" presetID="10" presetClass="entr" presetSubtype="0" fill="hold" grpId="0" nodeType="withEffect">
                                  <p:stCondLst>
                                    <p:cond delay="65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bldP spid="21" grpId="1"/>
      <p:bldP spid="26" grpId="0"/>
      <p:bldP spid="26" grpId="1"/>
      <p:bldP spid="34" grpId="0"/>
      <p:bldP spid="34" grpId="1"/>
      <p:bldP spid="3" grpId="0" animBg="1"/>
      <p:bldP spid="28" grpId="0" animBg="1"/>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04" dirty="0">
                <a:solidFill>
                  <a:schemeClr val="tx1"/>
                </a:solidFill>
              </a:rPr>
              <a:t>Azure App Service</a:t>
            </a:r>
            <a:br>
              <a:rPr lang="en-US" sz="4704" dirty="0">
                <a:solidFill>
                  <a:schemeClr val="tx1"/>
                </a:solidFill>
              </a:rPr>
            </a:br>
            <a:r>
              <a:rPr lang="en-US" sz="4704" dirty="0">
                <a:solidFill>
                  <a:schemeClr val="tx1"/>
                </a:solidFill>
              </a:rPr>
              <a:t/>
            </a:r>
            <a:br>
              <a:rPr lang="en-US" sz="4704" dirty="0">
                <a:solidFill>
                  <a:schemeClr val="tx1"/>
                </a:solidFill>
              </a:rPr>
            </a:br>
            <a:endParaRPr lang="en-US" sz="4704" dirty="0">
              <a:solidFill>
                <a:schemeClr val="tx1"/>
              </a:solidFill>
            </a:endParaRPr>
          </a:p>
        </p:txBody>
      </p:sp>
      <p:sp>
        <p:nvSpPr>
          <p:cNvPr id="6" name="Rectangle 5"/>
          <p:cNvSpPr/>
          <p:nvPr/>
        </p:nvSpPr>
        <p:spPr bwMode="auto">
          <a:xfrm>
            <a:off x="5168126" y="2111135"/>
            <a:ext cx="3379043" cy="158644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558" tIns="143407" rIns="179259" bIns="143407" numCol="1" rtlCol="0" anchor="t" anchorCtr="0" compatLnSpc="1">
            <a:prstTxWarp prst="textNoShape">
              <a:avLst/>
            </a:prstTxWarp>
          </a:bodyPr>
          <a:lstStyle/>
          <a:p>
            <a:pPr defTabSz="913927"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Web apps</a:t>
            </a:r>
          </a:p>
          <a:p>
            <a:pP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a:p>
            <a:pPr defTabSz="913927" fontAlgn="base">
              <a:spcBef>
                <a:spcPct val="0"/>
              </a:spcBef>
              <a:spcAft>
                <a:spcPct val="0"/>
              </a:spcAft>
              <a:defRPr/>
            </a:pPr>
            <a:r>
              <a:rPr lang="en-US" sz="1567" kern="0" dirty="0">
                <a:gradFill>
                  <a:gsLst>
                    <a:gs pos="0">
                      <a:srgbClr val="FFFFFF"/>
                    </a:gs>
                    <a:gs pos="100000">
                      <a:srgbClr val="FFFFFF"/>
                    </a:gs>
                  </a:gsLst>
                  <a:lin ang="5400000" scaled="0"/>
                </a:gradFill>
                <a:latin typeface="Segoe UI"/>
              </a:rPr>
              <a:t>Web apps that scale  with your business</a:t>
            </a:r>
          </a:p>
          <a:p>
            <a:pPr defTabSz="913927" fontAlgn="base">
              <a:spcBef>
                <a:spcPct val="0"/>
              </a:spcBef>
              <a:spcAft>
                <a:spcPct val="0"/>
              </a:spcAft>
              <a:defRPr/>
            </a:pPr>
            <a:endParaRPr lang="en-US" sz="1567" kern="0" dirty="0">
              <a:gradFill>
                <a:gsLst>
                  <a:gs pos="0">
                    <a:srgbClr val="FFFFFF"/>
                  </a:gs>
                  <a:gs pos="100000">
                    <a:srgbClr val="FFFFFF"/>
                  </a:gs>
                </a:gsLst>
                <a:lin ang="5400000" scaled="0"/>
              </a:gradFill>
              <a:latin typeface="Segoe UI"/>
            </a:endParaRPr>
          </a:p>
        </p:txBody>
      </p:sp>
      <p:grpSp>
        <p:nvGrpSpPr>
          <p:cNvPr id="41" name="Group 40"/>
          <p:cNvGrpSpPr/>
          <p:nvPr/>
        </p:nvGrpSpPr>
        <p:grpSpPr>
          <a:xfrm>
            <a:off x="4348488" y="3946313"/>
            <a:ext cx="453354" cy="266988"/>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grpSp>
        <p:nvGrpSpPr>
          <p:cNvPr id="35" name="Group 34"/>
          <p:cNvGrpSpPr/>
          <p:nvPr/>
        </p:nvGrpSpPr>
        <p:grpSpPr>
          <a:xfrm>
            <a:off x="692308" y="2439496"/>
            <a:ext cx="3275943" cy="3261021"/>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dirty="0">
                <a:solidFill>
                  <a:srgbClr val="FFFFFF"/>
                </a:solidFill>
                <a:latin typeface="Segoe UI Light"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dirty="0">
                <a:solidFill>
                  <a:srgbClr val="FFFFFF"/>
                </a:solidFill>
                <a:latin typeface="Segoe UI Light"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dirty="0">
                <a:solidFill>
                  <a:srgbClr val="FFFFFF"/>
                </a:solidFill>
                <a:latin typeface="Segoe UI Light"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dirty="0">
                <a:solidFill>
                  <a:srgbClr val="FFFFFF"/>
                </a:solidFill>
                <a:latin typeface="Segoe UI Light"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dirty="0">
                <a:solidFill>
                  <a:srgbClr val="FFFFFF"/>
                </a:solidFill>
                <a:latin typeface="Segoe UI Light"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dirty="0">
                <a:solidFill>
                  <a:srgbClr val="FFFFFF"/>
                </a:solidFill>
                <a:latin typeface="Segoe UI Light"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dirty="0">
                <a:solidFill>
                  <a:srgbClr val="FFFFFF"/>
                </a:solidFill>
                <a:latin typeface="Segoe UI Light"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dirty="0">
                <a:solidFill>
                  <a:srgbClr val="FFFFFF"/>
                </a:solidFill>
                <a:latin typeface="Segoe UI Light" charset="0"/>
              </a:endParaRPr>
            </a:p>
          </p:txBody>
        </p:sp>
      </p:grpSp>
      <p:pic>
        <p:nvPicPr>
          <p:cNvPr id="58" name="Picture 57"/>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5224508" y="2246720"/>
            <a:ext cx="709741" cy="693195"/>
          </a:xfrm>
          <a:prstGeom prst="rect">
            <a:avLst/>
          </a:prstGeom>
        </p:spPr>
      </p:pic>
      <p:grpSp>
        <p:nvGrpSpPr>
          <p:cNvPr id="2" name="Group 1"/>
          <p:cNvGrpSpPr/>
          <p:nvPr/>
        </p:nvGrpSpPr>
        <p:grpSpPr>
          <a:xfrm>
            <a:off x="8298782" y="2111136"/>
            <a:ext cx="2943467" cy="1586447"/>
            <a:chOff x="8727796" y="1332856"/>
            <a:chExt cx="3002490" cy="1618259"/>
          </a:xfrm>
        </p:grpSpPr>
        <p:sp>
          <p:nvSpPr>
            <p:cNvPr id="36" name="Rectangle 35"/>
            <p:cNvSpPr/>
            <p:nvPr/>
          </p:nvSpPr>
          <p:spPr bwMode="auto">
            <a:xfrm>
              <a:off x="8727796" y="1332856"/>
              <a:ext cx="3002490" cy="161825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558" tIns="143407" rIns="179259" bIns="143407" numCol="1" rtlCol="0" anchor="t" anchorCtr="0" compatLnSpc="1">
              <a:prstTxWarp prst="textNoShape">
                <a:avLst/>
              </a:prstTxWarp>
            </a:bodyPr>
            <a:lstStyle/>
            <a:p>
              <a:pPr defTabSz="913927"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Mobile apps</a:t>
              </a:r>
            </a:p>
            <a:p>
              <a:pP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a:p>
              <a:pPr defTabSz="913927" fontAlgn="base">
                <a:spcBef>
                  <a:spcPct val="0"/>
                </a:spcBef>
                <a:spcAft>
                  <a:spcPct val="0"/>
                </a:spcAft>
                <a:defRPr/>
              </a:pPr>
              <a:r>
                <a:rPr lang="en-US" sz="1567" kern="0" dirty="0">
                  <a:gradFill>
                    <a:gsLst>
                      <a:gs pos="0">
                        <a:srgbClr val="FFFFFF"/>
                      </a:gs>
                      <a:gs pos="100000">
                        <a:srgbClr val="FFFFFF"/>
                      </a:gs>
                    </a:gsLst>
                    <a:lin ang="5400000" scaled="0"/>
                  </a:gradFill>
                  <a:latin typeface="Segoe UI"/>
                </a:rPr>
                <a:t>Mobile apps and back-ends</a:t>
              </a:r>
              <a:br>
                <a:rPr lang="en-US" sz="1567" kern="0" dirty="0">
                  <a:gradFill>
                    <a:gsLst>
                      <a:gs pos="0">
                        <a:srgbClr val="FFFFFF"/>
                      </a:gs>
                      <a:gs pos="100000">
                        <a:srgbClr val="FFFFFF"/>
                      </a:gs>
                    </a:gsLst>
                    <a:lin ang="5400000" scaled="0"/>
                  </a:gradFill>
                  <a:latin typeface="Segoe UI"/>
                </a:rPr>
              </a:br>
              <a:r>
                <a:rPr lang="en-US" sz="1567" kern="0" dirty="0">
                  <a:gradFill>
                    <a:gsLst>
                      <a:gs pos="0">
                        <a:srgbClr val="FFFFFF"/>
                      </a:gs>
                      <a:gs pos="100000">
                        <a:srgbClr val="FFFFFF"/>
                      </a:gs>
                    </a:gsLst>
                    <a:lin ang="5400000" scaled="0"/>
                  </a:gradFill>
                  <a:latin typeface="Segoe UI"/>
                </a:rPr>
                <a:t>for any device  </a:t>
              </a:r>
            </a:p>
          </p:txBody>
        </p:sp>
        <p:pic>
          <p:nvPicPr>
            <p:cNvPr id="62" name="Picture 61"/>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8938591" y="1471159"/>
              <a:ext cx="556000" cy="798359"/>
            </a:xfrm>
            <a:prstGeom prst="rect">
              <a:avLst/>
            </a:prstGeom>
          </p:spPr>
        </p:pic>
      </p:grpSp>
      <p:grpSp>
        <p:nvGrpSpPr>
          <p:cNvPr id="3" name="Group 2"/>
          <p:cNvGrpSpPr/>
          <p:nvPr/>
        </p:nvGrpSpPr>
        <p:grpSpPr>
          <a:xfrm>
            <a:off x="8507245" y="4325415"/>
            <a:ext cx="2983392" cy="1631262"/>
            <a:chOff x="8860712" y="4411652"/>
            <a:chExt cx="3043215" cy="1663972"/>
          </a:xfrm>
        </p:grpSpPr>
        <p:sp>
          <p:nvSpPr>
            <p:cNvPr id="51" name="Rectangle 50"/>
            <p:cNvSpPr/>
            <p:nvPr/>
          </p:nvSpPr>
          <p:spPr bwMode="auto">
            <a:xfrm>
              <a:off x="8901437" y="4411652"/>
              <a:ext cx="3002490" cy="16639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558" tIns="143407" rIns="179259" bIns="143407" numCol="1" rtlCol="0" anchor="t" anchorCtr="0" compatLnSpc="1">
              <a:prstTxWarp prst="textNoShape">
                <a:avLst/>
              </a:prstTxWarp>
            </a:bodyPr>
            <a:lstStyle/>
            <a:p>
              <a:pPr defTabSz="913927"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API apps</a:t>
              </a:r>
            </a:p>
            <a:p>
              <a:pP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a:p>
              <a:pPr defTabSz="913927" fontAlgn="base">
                <a:spcBef>
                  <a:spcPct val="0"/>
                </a:spcBef>
                <a:spcAft>
                  <a:spcPct val="0"/>
                </a:spcAft>
                <a:defRPr/>
              </a:pPr>
              <a:r>
                <a:rPr lang="en-US" sz="1567" kern="0" dirty="0">
                  <a:gradFill>
                    <a:gsLst>
                      <a:gs pos="0">
                        <a:srgbClr val="FFFFFF"/>
                      </a:gs>
                      <a:gs pos="100000">
                        <a:srgbClr val="FFFFFF"/>
                      </a:gs>
                    </a:gsLst>
                    <a:lin ang="5400000" scaled="0"/>
                  </a:gradFill>
                  <a:latin typeface="Segoe UI"/>
                </a:rPr>
                <a:t>Easily build and consume APIs in </a:t>
              </a:r>
              <a:br>
                <a:rPr lang="en-US" sz="1567" kern="0" dirty="0">
                  <a:gradFill>
                    <a:gsLst>
                      <a:gs pos="0">
                        <a:srgbClr val="FFFFFF"/>
                      </a:gs>
                      <a:gs pos="100000">
                        <a:srgbClr val="FFFFFF"/>
                      </a:gs>
                    </a:gsLst>
                    <a:lin ang="5400000" scaled="0"/>
                  </a:gradFill>
                  <a:latin typeface="Segoe UI"/>
                </a:rPr>
              </a:br>
              <a:r>
                <a:rPr lang="en-US" sz="1567" kern="0" dirty="0">
                  <a:gradFill>
                    <a:gsLst>
                      <a:gs pos="0">
                        <a:srgbClr val="FFFFFF"/>
                      </a:gs>
                      <a:gs pos="100000">
                        <a:srgbClr val="FFFFFF"/>
                      </a:gs>
                    </a:gsLst>
                    <a:lin ang="5400000" scaled="0"/>
                  </a:gradFill>
                  <a:latin typeface="Segoe UI"/>
                </a:rPr>
                <a:t>the cloud</a:t>
              </a:r>
            </a:p>
            <a:p>
              <a:pP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860712" y="4528937"/>
              <a:ext cx="682745" cy="645009"/>
            </a:xfrm>
            <a:prstGeom prst="flowChartOffpageConnector">
              <a:avLst/>
            </a:prstGeom>
            <a:noFill/>
          </p:spPr>
        </p:pic>
      </p:grpSp>
      <p:grpSp>
        <p:nvGrpSpPr>
          <p:cNvPr id="5" name="Group 4"/>
          <p:cNvGrpSpPr/>
          <p:nvPr/>
        </p:nvGrpSpPr>
        <p:grpSpPr>
          <a:xfrm>
            <a:off x="5128201" y="4325415"/>
            <a:ext cx="3428025" cy="1631262"/>
            <a:chOff x="5231032" y="4837086"/>
            <a:chExt cx="3496764" cy="1663972"/>
          </a:xfrm>
        </p:grpSpPr>
        <p:pic>
          <p:nvPicPr>
            <p:cNvPr id="27" name="Picture 6"/>
            <p:cNvPicPr>
              <a:picLocks noChangeAspect="1"/>
            </p:cNvPicPr>
            <p:nvPr/>
          </p:nvPicPr>
          <p:blipFill>
            <a:blip r:embed="rId8"/>
            <a:stretch>
              <a:fillRect/>
            </a:stretch>
          </p:blipFill>
          <p:spPr>
            <a:xfrm>
              <a:off x="5231032" y="4964942"/>
              <a:ext cx="920448" cy="812266"/>
            </a:xfrm>
            <a:prstGeom prst="rect">
              <a:avLst/>
            </a:prstGeom>
          </p:spPr>
        </p:pic>
        <p:sp>
          <p:nvSpPr>
            <p:cNvPr id="28" name="Rectangle 27"/>
            <p:cNvSpPr/>
            <p:nvPr/>
          </p:nvSpPr>
          <p:spPr bwMode="auto">
            <a:xfrm>
              <a:off x="5280996" y="4837086"/>
              <a:ext cx="3446800" cy="16639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558" tIns="143407" rIns="179259" bIns="143407" numCol="1" rtlCol="0" anchor="t" anchorCtr="0" compatLnSpc="1">
              <a:prstTxWarp prst="textNoShape">
                <a:avLst/>
              </a:prstTxWarp>
            </a:bodyPr>
            <a:lstStyle/>
            <a:p>
              <a:pPr defTabSz="913927"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Functions</a:t>
              </a:r>
            </a:p>
            <a:p>
              <a:pP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a:p>
              <a:pPr defTabSz="913927" fontAlgn="base">
                <a:spcBef>
                  <a:spcPct val="0"/>
                </a:spcBef>
                <a:spcAft>
                  <a:spcPct val="0"/>
                </a:spcAft>
                <a:defRPr/>
              </a:pPr>
              <a:r>
                <a:rPr lang="en-US" sz="1567" kern="0" dirty="0">
                  <a:gradFill>
                    <a:gsLst>
                      <a:gs pos="0">
                        <a:srgbClr val="FFFFFF"/>
                      </a:gs>
                      <a:gs pos="100000">
                        <a:srgbClr val="FFFFFF"/>
                      </a:gs>
                    </a:gsLst>
                    <a:lin ang="5400000" scaled="0"/>
                  </a:gradFill>
                  <a:latin typeface="Segoe UI"/>
                </a:rPr>
                <a:t>A serverless event based experience to accelerate your development.</a:t>
              </a:r>
            </a:p>
            <a:p>
              <a:pPr defTabSz="913927" fontAlgn="base">
                <a:spcBef>
                  <a:spcPct val="0"/>
                </a:spcBef>
                <a:spcAft>
                  <a:spcPct val="0"/>
                </a:spcAft>
                <a:defRPr/>
              </a:pPr>
              <a:r>
                <a:rPr lang="en-US" sz="1567" kern="0" dirty="0">
                  <a:gradFill>
                    <a:gsLst>
                      <a:gs pos="0">
                        <a:srgbClr val="FFFFFF"/>
                      </a:gs>
                      <a:gs pos="100000">
                        <a:srgbClr val="FFFFFF"/>
                      </a:gs>
                    </a:gsLst>
                    <a:lin ang="5400000" scaled="0"/>
                  </a:gradFill>
                  <a:latin typeface="Segoe UI"/>
                </a:rPr>
                <a:t> </a:t>
              </a:r>
            </a:p>
          </p:txBody>
        </p:sp>
      </p:grpSp>
    </p:spTree>
    <p:extLst>
      <p:ext uri="{BB962C8B-B14F-4D97-AF65-F5344CB8AC3E}">
        <p14:creationId xmlns:p14="http://schemas.microsoft.com/office/powerpoint/2010/main" val="2544634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3406" y="190632"/>
            <a:ext cx="11498521" cy="669132"/>
          </a:xfrm>
        </p:spPr>
        <p:txBody>
          <a:bodyPr vert="horz" wrap="square" lIns="0" tIns="0" rIns="0" bIns="0" rtlCol="0" anchor="t">
            <a:noAutofit/>
          </a:bodyPr>
          <a:lstStyle/>
          <a:p>
            <a:r>
              <a:rPr lang="en-US" sz="3921" dirty="0">
                <a:solidFill>
                  <a:schemeClr val="tx1"/>
                </a:solidFill>
              </a:rPr>
              <a:t>App Service Features &amp; Capabilities</a:t>
            </a:r>
          </a:p>
        </p:txBody>
      </p:sp>
      <p:sp>
        <p:nvSpPr>
          <p:cNvPr id="14" name="TextBox 13"/>
          <p:cNvSpPr txBox="1"/>
          <p:nvPr/>
        </p:nvSpPr>
        <p:spPr>
          <a:xfrm>
            <a:off x="587654" y="819194"/>
            <a:ext cx="10364047" cy="271554"/>
          </a:xfrm>
          <a:prstGeom prst="rect">
            <a:avLst/>
          </a:prstGeom>
          <a:noFill/>
        </p:spPr>
        <p:txBody>
          <a:bodyPr wrap="none" lIns="0" tIns="0" rIns="0" bIns="0" rtlCol="0">
            <a:spAutoFit/>
          </a:bodyPr>
          <a:lstStyle/>
          <a:p>
            <a:pPr algn="ctr" defTabSz="896386">
              <a:lnSpc>
                <a:spcPct val="90000"/>
              </a:lnSpc>
              <a:spcAft>
                <a:spcPts val="600"/>
              </a:spcAft>
            </a:pPr>
            <a:r>
              <a:rPr lang="en-US" sz="1961" kern="0" dirty="0">
                <a:latin typeface="Segoe UI Light" charset="0"/>
              </a:rPr>
              <a:t>All features and capabilities are shared across all of App Service application (Web, Mobile, and API)</a:t>
            </a:r>
          </a:p>
        </p:txBody>
      </p:sp>
      <p:grpSp>
        <p:nvGrpSpPr>
          <p:cNvPr id="3" name="Group 2"/>
          <p:cNvGrpSpPr/>
          <p:nvPr/>
        </p:nvGrpSpPr>
        <p:grpSpPr>
          <a:xfrm>
            <a:off x="701998" y="1322308"/>
            <a:ext cx="11490002" cy="5384650"/>
            <a:chOff x="701998" y="1123210"/>
            <a:chExt cx="11490002" cy="5384650"/>
          </a:xfrm>
        </p:grpSpPr>
        <p:sp>
          <p:nvSpPr>
            <p:cNvPr id="27" name="Rectangle 26"/>
            <p:cNvSpPr/>
            <p:nvPr/>
          </p:nvSpPr>
          <p:spPr bwMode="auto">
            <a:xfrm>
              <a:off x="746821" y="1123210"/>
              <a:ext cx="3699928" cy="7889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685445">
                <a:defRPr/>
              </a:pPr>
              <a:r>
                <a:rPr lang="en-US" sz="2745" kern="0" dirty="0">
                  <a:solidFill>
                    <a:schemeClr val="tx1"/>
                  </a:solidFill>
                  <a:latin typeface="Segoe UI Light"/>
                  <a:ea typeface="Segoe UI" pitchFamily="34" charset="0"/>
                  <a:cs typeface="Segoe UI" pitchFamily="34" charset="0"/>
                </a:rPr>
                <a:t>Enterprise grade</a:t>
              </a:r>
              <a:endParaRPr lang="en-US" sz="3137" kern="0" dirty="0">
                <a:solidFill>
                  <a:schemeClr val="tx1"/>
                </a:solidFill>
                <a:ea typeface="Segoe UI" pitchFamily="34" charset="0"/>
                <a:cs typeface="Segoe UI" pitchFamily="34" charset="0"/>
              </a:endParaRPr>
            </a:p>
            <a:p>
              <a:pPr defTabSz="685445">
                <a:defRPr/>
              </a:pPr>
              <a:r>
                <a:rPr lang="en-US" sz="1200" kern="0" dirty="0">
                  <a:solidFill>
                    <a:schemeClr val="tx1"/>
                  </a:solidFill>
                  <a:ea typeface="Segoe UI" pitchFamily="34" charset="0"/>
                  <a:cs typeface="Segoe UI" pitchFamily="34" charset="0"/>
                </a:rPr>
                <a:t>Designed for secure mission-critical applications</a:t>
              </a:r>
            </a:p>
          </p:txBody>
        </p:sp>
        <p:sp>
          <p:nvSpPr>
            <p:cNvPr id="28" name="Rectangle 27"/>
            <p:cNvSpPr/>
            <p:nvPr/>
          </p:nvSpPr>
          <p:spPr bwMode="auto">
            <a:xfrm>
              <a:off x="4693699" y="1123210"/>
              <a:ext cx="3445541" cy="7889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685445">
                <a:defRPr/>
              </a:pPr>
              <a:r>
                <a:rPr lang="en-US" sz="2745" kern="0" dirty="0">
                  <a:solidFill>
                    <a:schemeClr val="tx1"/>
                  </a:solidFill>
                  <a:latin typeface="Segoe UI Light"/>
                  <a:ea typeface="Segoe UI" pitchFamily="34" charset="0"/>
                  <a:cs typeface="Segoe UI" pitchFamily="34" charset="0"/>
                </a:rPr>
                <a:t>Fully managed</a:t>
              </a:r>
              <a:endParaRPr lang="en-US" sz="3137" kern="0" dirty="0">
                <a:solidFill>
                  <a:schemeClr val="tx1"/>
                </a:solidFill>
                <a:ea typeface="Segoe UI" pitchFamily="34" charset="0"/>
                <a:cs typeface="Segoe UI" pitchFamily="34" charset="0"/>
              </a:endParaRPr>
            </a:p>
            <a:p>
              <a:pPr defTabSz="685445">
                <a:defRPr/>
              </a:pPr>
              <a:r>
                <a:rPr lang="en-US" sz="1200" kern="0" dirty="0">
                  <a:solidFill>
                    <a:schemeClr val="tx1"/>
                  </a:solidFill>
                </a:rPr>
                <a:t>Optimized for Availability and Automatic scale</a:t>
              </a:r>
              <a:endParaRPr lang="en-US" sz="1200" kern="0" dirty="0">
                <a:solidFill>
                  <a:schemeClr val="tx1"/>
                </a:solidFill>
                <a:ea typeface="Segoe UI" pitchFamily="34" charset="0"/>
                <a:cs typeface="Segoe UI" pitchFamily="34" charset="0"/>
              </a:endParaRPr>
            </a:p>
          </p:txBody>
        </p:sp>
        <p:sp>
          <p:nvSpPr>
            <p:cNvPr id="29" name="Rectangle 28"/>
            <p:cNvSpPr/>
            <p:nvPr/>
          </p:nvSpPr>
          <p:spPr bwMode="auto">
            <a:xfrm>
              <a:off x="8160540" y="1123210"/>
              <a:ext cx="3166359" cy="7889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685445">
                <a:defRPr/>
              </a:pPr>
              <a:r>
                <a:rPr lang="en-US" sz="2745" kern="0" dirty="0">
                  <a:solidFill>
                    <a:schemeClr val="tx1"/>
                  </a:solidFill>
                  <a:latin typeface="Segoe UI Light"/>
                  <a:ea typeface="Segoe UI" pitchFamily="34" charset="0"/>
                  <a:cs typeface="Segoe UI" pitchFamily="34" charset="0"/>
                </a:rPr>
                <a:t>Built for </a:t>
              </a:r>
              <a:r>
                <a:rPr lang="en-US" sz="2745" kern="0" dirty="0" err="1">
                  <a:solidFill>
                    <a:schemeClr val="tx1"/>
                  </a:solidFill>
                  <a:latin typeface="Segoe UI Light"/>
                  <a:ea typeface="Segoe UI" pitchFamily="34" charset="0"/>
                  <a:cs typeface="Segoe UI" pitchFamily="34" charset="0"/>
                </a:rPr>
                <a:t>DevOps</a:t>
              </a:r>
              <a:endParaRPr lang="en-US" sz="3137" kern="0" dirty="0">
                <a:solidFill>
                  <a:schemeClr val="tx1"/>
                </a:solidFill>
                <a:ea typeface="Segoe UI" pitchFamily="34" charset="0"/>
                <a:cs typeface="Segoe UI" pitchFamily="34" charset="0"/>
              </a:endParaRPr>
            </a:p>
            <a:p>
              <a:pPr defTabSz="685445">
                <a:defRPr/>
              </a:pPr>
              <a:r>
                <a:rPr lang="en-US" sz="1200" kern="0" dirty="0">
                  <a:solidFill>
                    <a:schemeClr val="tx1"/>
                  </a:solidFill>
                </a:rPr>
                <a:t>Agility through Continuous Deployment</a:t>
              </a:r>
              <a:endParaRPr lang="en-US" sz="1200" kern="0" dirty="0">
                <a:solidFill>
                  <a:schemeClr val="tx1"/>
                </a:solidFill>
                <a:ea typeface="Segoe UI" pitchFamily="34" charset="0"/>
                <a:cs typeface="Segoe UI" pitchFamily="34" charset="0"/>
              </a:endParaRPr>
            </a:p>
          </p:txBody>
        </p:sp>
        <p:sp>
          <p:nvSpPr>
            <p:cNvPr id="30" name="TextBox 29"/>
            <p:cNvSpPr txBox="1"/>
            <p:nvPr/>
          </p:nvSpPr>
          <p:spPr>
            <a:xfrm>
              <a:off x="779276" y="1940741"/>
              <a:ext cx="3667473" cy="4269602"/>
            </a:xfrm>
            <a:prstGeom prst="rect">
              <a:avLst/>
            </a:prstGeom>
            <a:noFill/>
            <a:ln>
              <a:noFill/>
            </a:ln>
          </p:spPr>
          <p:txBody>
            <a:bodyPr wrap="square" lIns="134445" tIns="107555" rIns="134445" bIns="107555" rtlCol="0">
              <a:spAutoFit/>
            </a:bodyPr>
            <a:lstStyle/>
            <a:p>
              <a:pPr defTabSz="896386">
                <a:spcAft>
                  <a:spcPts val="220"/>
                </a:spcAft>
                <a:defRPr/>
              </a:pPr>
              <a:r>
                <a:rPr lang="en-US" sz="1600" kern="0" dirty="0">
                  <a:latin typeface="Segoe UI"/>
                  <a:ea typeface="Calibri" panose="020F0502020204030204" pitchFamily="34" charset="0"/>
                  <a:cs typeface="Calibri" panose="020F0502020204030204" pitchFamily="34" charset="0"/>
                </a:rPr>
                <a:t>Premium Tier </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App Service Environments</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Hybrid Connections / VPN Support</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Scheduled Backup</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Azure Active Directory Integration </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Site Resiliency, HA, and DR</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Web Jobs</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Role Base Access Control </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Audit / Compliance </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Enterprise Migration</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Client Certs </a:t>
              </a:r>
            </a:p>
            <a:p>
              <a:pPr defTabSz="896386">
                <a:spcAft>
                  <a:spcPts val="220"/>
                </a:spcAft>
                <a:defRPr/>
              </a:pPr>
              <a:r>
                <a:rPr lang="en-US" sz="1600" kern="0" dirty="0" err="1">
                  <a:latin typeface="Segoe UI"/>
                  <a:ea typeface="Calibri" panose="020F0502020204030204" pitchFamily="34" charset="0"/>
                  <a:cs typeface="Calibri" panose="020F0502020204030204" pitchFamily="34" charset="0"/>
                </a:rPr>
                <a:t>Redis</a:t>
              </a:r>
              <a:r>
                <a:rPr lang="en-US" sz="1600" kern="0" dirty="0">
                  <a:latin typeface="Segoe UI"/>
                  <a:ea typeface="Calibri" panose="020F0502020204030204" pitchFamily="34" charset="0"/>
                  <a:cs typeface="Calibri" panose="020F0502020204030204" pitchFamily="34" charset="0"/>
                </a:rPr>
                <a:t> Caching</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IP Restrictions/ SSL</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Web Sockets</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SQL, MySQL, </a:t>
              </a:r>
              <a:r>
                <a:rPr lang="en-US" sz="1600" kern="0" dirty="0" err="1">
                  <a:latin typeface="Segoe UI"/>
                  <a:ea typeface="Calibri" panose="020F0502020204030204" pitchFamily="34" charset="0"/>
                  <a:cs typeface="Calibri" panose="020F0502020204030204" pitchFamily="34" charset="0"/>
                </a:rPr>
                <a:t>DocDB</a:t>
              </a:r>
              <a:r>
                <a:rPr lang="en-US" sz="1600" kern="0" dirty="0">
                  <a:latin typeface="Segoe UI"/>
                  <a:ea typeface="Calibri" panose="020F0502020204030204" pitchFamily="34" charset="0"/>
                  <a:cs typeface="Calibri" panose="020F0502020204030204" pitchFamily="34" charset="0"/>
                </a:rPr>
                <a:t>, &amp; Mongo</a:t>
              </a:r>
            </a:p>
          </p:txBody>
        </p:sp>
        <p:sp>
          <p:nvSpPr>
            <p:cNvPr id="31" name="TextBox 30"/>
            <p:cNvSpPr txBox="1"/>
            <p:nvPr/>
          </p:nvSpPr>
          <p:spPr>
            <a:xfrm>
              <a:off x="4720081" y="1940741"/>
              <a:ext cx="3405750" cy="4243954"/>
            </a:xfrm>
            <a:prstGeom prst="rect">
              <a:avLst/>
            </a:prstGeom>
            <a:noFill/>
            <a:ln>
              <a:noFill/>
            </a:ln>
          </p:spPr>
          <p:txBody>
            <a:bodyPr wrap="square" lIns="134445" tIns="107555" rIns="134445" bIns="107555" rtlCol="0">
              <a:spAutoFit/>
            </a:bodyPr>
            <a:lstStyle/>
            <a:p>
              <a:pPr defTabSz="896386">
                <a:spcAft>
                  <a:spcPts val="220"/>
                </a:spcAft>
                <a:defRPr/>
              </a:pPr>
              <a:r>
                <a:rPr lang="en-US" sz="1600" kern="0" dirty="0">
                  <a:ea typeface="Calibri" panose="020F0502020204030204" pitchFamily="34" charset="0"/>
                  <a:cs typeface="Calibri" panose="020F0502020204030204" pitchFamily="34" charset="0"/>
                </a:rPr>
                <a:t>OS &amp; Framework Patching  </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Automated Deployment</a:t>
              </a:r>
              <a:br>
                <a:rPr lang="en-US" sz="1600" kern="0" dirty="0">
                  <a:latin typeface="Segoe UI"/>
                  <a:ea typeface="Calibri" panose="020F0502020204030204" pitchFamily="34" charset="0"/>
                  <a:cs typeface="Calibri" panose="020F0502020204030204" pitchFamily="34" charset="0"/>
                </a:rPr>
              </a:br>
              <a:r>
                <a:rPr lang="en-US" sz="1600" kern="0" dirty="0" err="1">
                  <a:latin typeface="Segoe UI"/>
                  <a:ea typeface="Calibri" panose="020F0502020204030204" pitchFamily="34" charset="0"/>
                  <a:cs typeface="Calibri" panose="020F0502020204030204" pitchFamily="34" charset="0"/>
                </a:rPr>
                <a:t>AutoScale</a:t>
              </a:r>
              <a:endParaRPr lang="en-US" sz="1600" kern="0" dirty="0">
                <a:latin typeface="Segoe UI"/>
                <a:ea typeface="Calibri" panose="020F0502020204030204" pitchFamily="34" charset="0"/>
                <a:cs typeface="Calibri" panose="020F0502020204030204" pitchFamily="34" charset="0"/>
              </a:endParaRP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Built-in Load Balancing</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WW Datacenter Coverage</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End Point Monitoring &amp; Alerts</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DR Site Support</a:t>
              </a:r>
            </a:p>
            <a:p>
              <a:pPr defTabSz="896386">
                <a:spcAft>
                  <a:spcPts val="220"/>
                </a:spcAft>
                <a:defRPr/>
              </a:pPr>
              <a:r>
                <a:rPr lang="en-US" sz="1600" kern="0" dirty="0" err="1">
                  <a:latin typeface="Segoe UI"/>
                  <a:ea typeface="Calibri" panose="020F0502020204030204" pitchFamily="34" charset="0"/>
                  <a:cs typeface="Calibri" panose="020F0502020204030204" pitchFamily="34" charset="0"/>
                </a:rPr>
                <a:t>WildCard</a:t>
              </a:r>
              <a:r>
                <a:rPr lang="en-US" sz="1600" kern="0" dirty="0">
                  <a:latin typeface="Segoe UI"/>
                  <a:ea typeface="Calibri" panose="020F0502020204030204" pitchFamily="34" charset="0"/>
                  <a:cs typeface="Calibri" panose="020F0502020204030204" pitchFamily="34" charset="0"/>
                </a:rPr>
                <a:t> Support</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Dedicated IP address</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HTTP Compression </a:t>
              </a:r>
            </a:p>
            <a:p>
              <a:pPr defTabSz="896386">
                <a:spcAft>
                  <a:spcPts val="220"/>
                </a:spcAft>
                <a:defRPr/>
              </a:pPr>
              <a:r>
                <a:rPr lang="en-US" sz="1600" kern="0" dirty="0" err="1">
                  <a:latin typeface="Segoe UI"/>
                  <a:ea typeface="Calibri" panose="020F0502020204030204" pitchFamily="34" charset="0"/>
                  <a:cs typeface="Calibri" panose="020F0502020204030204" pitchFamily="34" charset="0"/>
                </a:rPr>
                <a:t>WebJobs</a:t>
              </a:r>
              <a:endParaRPr lang="en-US" sz="1600" kern="0" dirty="0">
                <a:latin typeface="Segoe UI"/>
                <a:ea typeface="Calibri" panose="020F0502020204030204" pitchFamily="34" charset="0"/>
                <a:cs typeface="Calibri" panose="020F0502020204030204" pitchFamily="34" charset="0"/>
              </a:endParaRP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Premium WordPress</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Sticky Sessions</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App Service Environment </a:t>
              </a:r>
            </a:p>
            <a:p>
              <a:pPr defTabSz="896386">
                <a:spcAft>
                  <a:spcPts val="220"/>
                </a:spcAft>
                <a:defRPr/>
              </a:pPr>
              <a:endParaRPr lang="en-US" sz="1600" kern="0" dirty="0">
                <a:latin typeface="Segoe UI"/>
                <a:ea typeface="Calibri" panose="020F0502020204030204" pitchFamily="34" charset="0"/>
                <a:cs typeface="Calibri" panose="020F0502020204030204" pitchFamily="34" charset="0"/>
              </a:endParaRPr>
            </a:p>
          </p:txBody>
        </p:sp>
        <p:sp>
          <p:nvSpPr>
            <p:cNvPr id="32" name="TextBox 31"/>
            <p:cNvSpPr txBox="1"/>
            <p:nvPr/>
          </p:nvSpPr>
          <p:spPr>
            <a:xfrm>
              <a:off x="8195989" y="1940741"/>
              <a:ext cx="3996011" cy="4567119"/>
            </a:xfrm>
            <a:prstGeom prst="rect">
              <a:avLst/>
            </a:prstGeom>
            <a:noFill/>
            <a:ln>
              <a:noFill/>
            </a:ln>
          </p:spPr>
          <p:txBody>
            <a:bodyPr wrap="square" lIns="134445" tIns="107555" rIns="134445" bIns="107555" rtlCol="0">
              <a:spAutoFit/>
            </a:bodyPr>
            <a:lstStyle/>
            <a:p>
              <a:pPr defTabSz="896386">
                <a:spcAft>
                  <a:spcPts val="220"/>
                </a:spcAft>
                <a:defRPr/>
              </a:pPr>
              <a:r>
                <a:rPr lang="en-US" sz="1600" kern="0" dirty="0">
                  <a:latin typeface="Segoe UI"/>
                  <a:ea typeface="Calibri" panose="020F0502020204030204" pitchFamily="34" charset="0"/>
                  <a:cs typeface="Calibri" panose="020F0502020204030204" pitchFamily="34" charset="0"/>
                </a:rPr>
                <a:t>Remote Debugging w/ Visual Studio </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Site Staging Slots</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Traffic Routing</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Continuous Integration/Deployment </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Git, Visual Studio Online and GitHub</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App &amp; Site Diagnostics</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Site Extensions Gallery </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NET, PHP, Python, Node, Java</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Framework Installer</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Browser-based editing</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Auto-Healing</a:t>
              </a:r>
            </a:p>
            <a:p>
              <a:pPr defTabSz="896386">
                <a:spcAft>
                  <a:spcPts val="220"/>
                </a:spcAft>
                <a:defRPr/>
              </a:pPr>
              <a:r>
                <a:rPr lang="en-US" sz="1600" kern="0" dirty="0">
                  <a:latin typeface="Segoe UI"/>
                  <a:ea typeface="Calibri" panose="020F0502020204030204" pitchFamily="34" charset="0"/>
                  <a:cs typeface="Calibri" panose="020F0502020204030204" pitchFamily="34" charset="0"/>
                </a:rPr>
                <a:t>Logging and Auditing </a:t>
              </a:r>
            </a:p>
            <a:p>
              <a:pPr defTabSz="896386">
                <a:spcAft>
                  <a:spcPts val="300"/>
                </a:spcAft>
                <a:defRPr/>
              </a:pPr>
              <a:r>
                <a:rPr lang="en-US" sz="1600" kern="0" dirty="0">
                  <a:latin typeface="Segoe UI"/>
                  <a:ea typeface="Calibri" panose="020F0502020204030204" pitchFamily="34" charset="0"/>
                  <a:cs typeface="Calibri" panose="020F0502020204030204" pitchFamily="34" charset="0"/>
                </a:rPr>
                <a:t>Admin-Site</a:t>
              </a:r>
            </a:p>
            <a:p>
              <a:pPr defTabSz="896386">
                <a:spcAft>
                  <a:spcPts val="300"/>
                </a:spcAft>
                <a:defRPr/>
              </a:pPr>
              <a:r>
                <a:rPr lang="en-US" sz="1600" kern="0" dirty="0">
                  <a:latin typeface="Segoe UI"/>
                  <a:ea typeface="Calibri" panose="020F0502020204030204" pitchFamily="34" charset="0"/>
                  <a:cs typeface="Calibri" panose="020F0502020204030204" pitchFamily="34" charset="0"/>
                </a:rPr>
                <a:t>Support Site Extension </a:t>
              </a:r>
            </a:p>
            <a:p>
              <a:pPr defTabSz="896386">
                <a:spcAft>
                  <a:spcPts val="220"/>
                </a:spcAft>
                <a:defRPr/>
              </a:pPr>
              <a:endParaRPr lang="en-US" sz="1600" kern="0" dirty="0">
                <a:latin typeface="Segoe UI"/>
                <a:ea typeface="Calibri" panose="020F0502020204030204" pitchFamily="34" charset="0"/>
                <a:cs typeface="Calibri" panose="020F0502020204030204" pitchFamily="34" charset="0"/>
              </a:endParaRPr>
            </a:p>
            <a:p>
              <a:pPr defTabSz="896386">
                <a:spcAft>
                  <a:spcPts val="220"/>
                </a:spcAft>
                <a:defRPr/>
              </a:pPr>
              <a:endParaRPr lang="en-US" sz="1600" kern="0" dirty="0">
                <a:latin typeface="Segoe UI"/>
                <a:ea typeface="Calibri" panose="020F0502020204030204" pitchFamily="34" charset="0"/>
                <a:cs typeface="Calibri" panose="020F0502020204030204" pitchFamily="34" charset="0"/>
              </a:endParaRPr>
            </a:p>
          </p:txBody>
        </p:sp>
        <p:sp>
          <p:nvSpPr>
            <p:cNvPr id="33" name="Rectangle 32"/>
            <p:cNvSpPr/>
            <p:nvPr/>
          </p:nvSpPr>
          <p:spPr>
            <a:xfrm>
              <a:off x="701998" y="1312868"/>
              <a:ext cx="45719" cy="50141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2353" kern="0">
                <a:solidFill>
                  <a:schemeClr val="tx1"/>
                </a:solidFill>
              </a:endParaRPr>
            </a:p>
          </p:txBody>
        </p:sp>
        <p:sp>
          <p:nvSpPr>
            <p:cNvPr id="34" name="Rectangle 33"/>
            <p:cNvSpPr/>
            <p:nvPr/>
          </p:nvSpPr>
          <p:spPr>
            <a:xfrm>
              <a:off x="4606364" y="1312868"/>
              <a:ext cx="45719" cy="501418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2353" kern="0">
                <a:solidFill>
                  <a:schemeClr val="tx1"/>
                </a:solidFill>
              </a:endParaRPr>
            </a:p>
          </p:txBody>
        </p:sp>
        <p:sp>
          <p:nvSpPr>
            <p:cNvPr id="35" name="Rectangle 34"/>
            <p:cNvSpPr/>
            <p:nvPr/>
          </p:nvSpPr>
          <p:spPr>
            <a:xfrm>
              <a:off x="8124932" y="1312869"/>
              <a:ext cx="45719" cy="5014188"/>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685445">
                <a:lnSpc>
                  <a:spcPct val="90000"/>
                </a:lnSpc>
              </a:pPr>
              <a:endParaRPr lang="en-US" sz="2353" kern="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58183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6"/>
          <p:cNvGrpSpPr/>
          <p:nvPr/>
        </p:nvGrpSpPr>
        <p:grpSpPr>
          <a:xfrm>
            <a:off x="385183" y="421508"/>
            <a:ext cx="1055894" cy="1147408"/>
            <a:chOff x="2350215" y="591070"/>
            <a:chExt cx="1055894" cy="1147408"/>
          </a:xfrm>
        </p:grpSpPr>
        <p:sp>
          <p:nvSpPr>
            <p:cNvPr id="18" name="TextBox 17"/>
            <p:cNvSpPr txBox="1"/>
            <p:nvPr/>
          </p:nvSpPr>
          <p:spPr>
            <a:xfrm>
              <a:off x="2572634" y="1424546"/>
              <a:ext cx="611065" cy="313932"/>
            </a:xfrm>
            <a:prstGeom prst="rect">
              <a:avLst/>
            </a:prstGeom>
            <a:noFill/>
          </p:spPr>
          <p:txBody>
            <a:bodyPr wrap="non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smtClean="0">
                  <a:ln>
                    <a:noFill/>
                  </a:ln>
                  <a:gradFill>
                    <a:gsLst>
                      <a:gs pos="98571">
                        <a:schemeClr val="tx1"/>
                      </a:gs>
                      <a:gs pos="72857">
                        <a:schemeClr val="tx1"/>
                      </a:gs>
                    </a:gsLst>
                    <a:lin ang="5400000" scaled="1"/>
                  </a:gradFill>
                  <a:effectLst/>
                  <a:uLnTx/>
                  <a:uFillTx/>
                  <a:latin typeface="Segoe UI" panose="020B0502040204020203" pitchFamily="34" charset="0"/>
                  <a:cs typeface="Segoe UI" panose="020B0502040204020203" pitchFamily="34" charset="0"/>
                </a:rPr>
                <a:t>SaaS</a:t>
              </a:r>
              <a:endPar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panose="020B0502040204020203" pitchFamily="34" charset="0"/>
                <a:cs typeface="Segoe UI" panose="020B0502040204020203" pitchFamily="34" charset="0"/>
              </a:endParaRPr>
            </a:p>
          </p:txBody>
        </p:sp>
        <p:sp>
          <p:nvSpPr>
            <p:cNvPr id="19" name="Rectangle 18"/>
            <p:cNvSpPr/>
            <p:nvPr/>
          </p:nvSpPr>
          <p:spPr>
            <a:xfrm>
              <a:off x="2364336"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20" name="Freeform 6"/>
            <p:cNvSpPr>
              <a:spLocks noChangeAspect="1" noEditPoints="1"/>
            </p:cNvSpPr>
            <p:nvPr/>
          </p:nvSpPr>
          <p:spPr bwMode="auto">
            <a:xfrm>
              <a:off x="2350215"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4156" y="866155"/>
              <a:ext cx="399044" cy="368346"/>
            </a:xfrm>
            <a:prstGeom prst="rect">
              <a:avLst/>
            </a:prstGeom>
          </p:spPr>
        </p:pic>
      </p:grpSp>
      <p:sp>
        <p:nvSpPr>
          <p:cNvPr id="22" name="Rectangle 21"/>
          <p:cNvSpPr/>
          <p:nvPr/>
        </p:nvSpPr>
        <p:spPr>
          <a:xfrm>
            <a:off x="3810000" y="0"/>
            <a:ext cx="838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26" name="Picture 2" descr="https://images.plot.ly/excel/bar-charts/thum-bar-chart-with-exce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7907" y="549078"/>
            <a:ext cx="5732269" cy="354085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4"/>
          <p:cNvSpPr txBox="1">
            <a:spLocks/>
          </p:cNvSpPr>
          <p:nvPr/>
        </p:nvSpPr>
        <p:spPr>
          <a:xfrm>
            <a:off x="176088" y="1616429"/>
            <a:ext cx="3633913" cy="919924"/>
          </a:xfrm>
          <a:prstGeom prst="rect">
            <a:avLst/>
          </a:prstGeom>
        </p:spPr>
        <p:txBody>
          <a:bodyPr vert="horz" wrap="square" lIns="182880" tIns="91440" rIns="182880"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a:lnSpc>
                <a:spcPct val="85000"/>
              </a:lnSpc>
            </a:pPr>
            <a:r>
              <a:rPr lang="en-US" sz="4000" dirty="0" err="1" smtClean="0">
                <a:solidFill>
                  <a:schemeClr val="tx1"/>
                </a:solidFill>
                <a:latin typeface="Segoe UI Light" charset="0"/>
                <a:cs typeface="Segoe UI Light" charset="0"/>
              </a:rPr>
              <a:t>Censornet</a:t>
            </a:r>
            <a:endParaRPr lang="en-US" sz="4000" dirty="0" smtClean="0">
              <a:solidFill>
                <a:schemeClr val="tx1"/>
              </a:solidFill>
              <a:latin typeface="Segoe UI Light" charset="0"/>
              <a:cs typeface="Segoe UI Light" charset="0"/>
            </a:endParaRPr>
          </a:p>
        </p:txBody>
      </p:sp>
      <p:sp>
        <p:nvSpPr>
          <p:cNvPr id="16" name="TextBox 15"/>
          <p:cNvSpPr txBox="1"/>
          <p:nvPr/>
        </p:nvSpPr>
        <p:spPr>
          <a:xfrm>
            <a:off x="242995" y="2200669"/>
            <a:ext cx="3629568" cy="3818546"/>
          </a:xfrm>
          <a:prstGeom prst="rect">
            <a:avLst/>
          </a:prstGeom>
          <a:noFill/>
        </p:spPr>
        <p:txBody>
          <a:bodyPr wrap="square" lIns="182880" tIns="91440" rIns="0" bIns="91440" rtlCol="0">
            <a:spAutoFit/>
          </a:bodyPr>
          <a:lstStyle/>
          <a:p>
            <a:pPr defTabSz="914367" fontAlgn="base">
              <a:lnSpc>
                <a:spcPct val="90000"/>
              </a:lnSpc>
              <a:spcBef>
                <a:spcPts val="1800"/>
              </a:spcBef>
              <a:buClr>
                <a:prstClr val="white"/>
              </a:buClr>
              <a:buSzPct val="100000"/>
              <a:defRPr/>
            </a:pPr>
            <a:r>
              <a:rPr lang="en-US" sz="1568" b="1" cap="all" spc="50" dirty="0">
                <a:gradFill>
                  <a:gsLst>
                    <a:gs pos="14286">
                      <a:schemeClr val="tx1"/>
                    </a:gs>
                    <a:gs pos="46000">
                      <a:schemeClr val="tx1"/>
                    </a:gs>
                  </a:gsLst>
                  <a:lin ang="5400000" scaled="1"/>
                </a:gradFill>
                <a:latin typeface="Segoe UI" panose="020B0502040204020203" pitchFamily="34" charset="0"/>
                <a:ea typeface="Segoe UI Light" charset="0"/>
                <a:cs typeface="Segoe UI" panose="020B0502040204020203" pitchFamily="34" charset="0"/>
              </a:rPr>
              <a:t>Objectives</a:t>
            </a:r>
          </a:p>
          <a:p>
            <a:pPr fontAlgn="base">
              <a:lnSpc>
                <a:spcPct val="90000"/>
              </a:lnSpc>
              <a:spcBef>
                <a:spcPts val="600"/>
              </a:spcBef>
              <a:buClr>
                <a:prstClr val="white"/>
              </a:buClr>
              <a:buSzPct val="100000"/>
              <a:defRPr/>
            </a:pPr>
            <a:r>
              <a:rPr lang="en-US" sz="1400" dirty="0" smtClean="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Provide network monitoring to customers. Customers include internationally recognized companies such as McDonald’s.</a:t>
            </a:r>
          </a:p>
          <a:p>
            <a:pPr fontAlgn="base">
              <a:lnSpc>
                <a:spcPct val="90000"/>
              </a:lnSpc>
              <a:spcBef>
                <a:spcPts val="600"/>
              </a:spcBef>
              <a:buClr>
                <a:prstClr val="white"/>
              </a:buClr>
              <a:buSzPct val="100000"/>
              <a:defRPr/>
            </a:pPr>
            <a:r>
              <a:rPr lang="en-US" sz="1400" dirty="0" smtClean="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
            </a:r>
            <a:br>
              <a:rPr lang="en-US" sz="1400" dirty="0" smtClean="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br>
            <a:r>
              <a:rPr lang="en-US" sz="1568" b="1" cap="all" spc="50" dirty="0" smtClean="0">
                <a:gradFill>
                  <a:gsLst>
                    <a:gs pos="14286">
                      <a:schemeClr val="tx1"/>
                    </a:gs>
                    <a:gs pos="46000">
                      <a:schemeClr val="tx1"/>
                    </a:gs>
                  </a:gsLst>
                  <a:lin ang="5400000" scaled="1"/>
                </a:gradFill>
                <a:latin typeface="Segoe UI" panose="020B0502040204020203" pitchFamily="34" charset="0"/>
                <a:ea typeface="Segoe UI Light" charset="0"/>
                <a:cs typeface="Segoe UI" panose="020B0502040204020203" pitchFamily="34" charset="0"/>
              </a:rPr>
              <a:t>Tactics</a:t>
            </a:r>
            <a:endParaRPr lang="en-US" sz="1568" b="1" cap="all" spc="50" dirty="0">
              <a:gradFill>
                <a:gsLst>
                  <a:gs pos="14286">
                    <a:schemeClr val="tx1"/>
                  </a:gs>
                  <a:gs pos="46000">
                    <a:schemeClr val="tx1"/>
                  </a:gs>
                </a:gsLst>
                <a:lin ang="5400000" scaled="1"/>
              </a:gradFill>
              <a:latin typeface="Segoe UI" panose="020B0502040204020203" pitchFamily="34" charset="0"/>
              <a:ea typeface="Segoe UI Light" charset="0"/>
              <a:cs typeface="Segoe UI" panose="020B0502040204020203" pitchFamily="34" charset="0"/>
            </a:endParaRPr>
          </a:p>
          <a:p>
            <a:pPr>
              <a:lnSpc>
                <a:spcPct val="90000"/>
              </a:lnSpc>
              <a:spcBef>
                <a:spcPts val="600"/>
              </a:spcBef>
              <a:defRPr/>
            </a:pPr>
            <a: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Using App Service Environment to scale across </a:t>
            </a:r>
            <a:r>
              <a:rPr lang="en-US" sz="1400" dirty="0" smtClean="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geo-regions </a:t>
            </a:r>
            <a: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and </a:t>
            </a:r>
            <a:r>
              <a:rPr lang="en-US" sz="1400" dirty="0" smtClean="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utilize azure functions to process and aggregate data. </a:t>
            </a:r>
            <a: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
            </a:r>
            <a:b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br>
            <a:r>
              <a:rPr lang="en-US" sz="1400" dirty="0" smtClean="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Azure Functions also used for compiling reporting data.</a:t>
            </a:r>
            <a:endPar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endParaRPr>
          </a:p>
          <a:p>
            <a:pPr defTabSz="914367" fontAlgn="base">
              <a:lnSpc>
                <a:spcPct val="90000"/>
              </a:lnSpc>
              <a:spcBef>
                <a:spcPts val="1800"/>
              </a:spcBef>
              <a:buClr>
                <a:prstClr val="white"/>
              </a:buClr>
              <a:buSzPct val="100000"/>
              <a:defRPr/>
            </a:pPr>
            <a:r>
              <a:rPr lang="en-US" sz="1568" b="1" cap="all" spc="50" dirty="0" smtClean="0">
                <a:gradFill>
                  <a:gsLst>
                    <a:gs pos="14286">
                      <a:schemeClr val="tx1"/>
                    </a:gs>
                    <a:gs pos="46000">
                      <a:schemeClr val="tx1"/>
                    </a:gs>
                  </a:gsLst>
                  <a:lin ang="5400000" scaled="1"/>
                </a:gradFill>
                <a:latin typeface="Segoe UI" panose="020B0502040204020203" pitchFamily="34" charset="0"/>
                <a:ea typeface="Segoe UI Light" charset="0"/>
                <a:cs typeface="Segoe UI" panose="020B0502040204020203" pitchFamily="34" charset="0"/>
              </a:rPr>
              <a:t>Results</a:t>
            </a:r>
            <a:br>
              <a:rPr lang="en-US" sz="1568" b="1" cap="all" spc="50" dirty="0" smtClean="0">
                <a:gradFill>
                  <a:gsLst>
                    <a:gs pos="14286">
                      <a:schemeClr val="tx1"/>
                    </a:gs>
                    <a:gs pos="46000">
                      <a:schemeClr val="tx1"/>
                    </a:gs>
                  </a:gsLst>
                  <a:lin ang="5400000" scaled="1"/>
                </a:gradFill>
                <a:latin typeface="Segoe UI" panose="020B0502040204020203" pitchFamily="34" charset="0"/>
                <a:ea typeface="Segoe UI Light" charset="0"/>
                <a:cs typeface="Segoe UI" panose="020B0502040204020203" pitchFamily="34" charset="0"/>
              </a:rPr>
            </a:br>
            <a:r>
              <a:rPr lang="en-US" sz="1400" dirty="0" smtClean="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Successfully implemented inter company network monitoring software that can track and log more than 30 million executions world wide per day.</a:t>
            </a:r>
            <a:endPar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20399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p:cNvSpPr/>
          <p:nvPr/>
        </p:nvSpPr>
        <p:spPr>
          <a:xfrm>
            <a:off x="3810000" y="0"/>
            <a:ext cx="838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grpSp>
        <p:nvGrpSpPr>
          <p:cNvPr id="15" name="Group 14"/>
          <p:cNvGrpSpPr/>
          <p:nvPr/>
        </p:nvGrpSpPr>
        <p:grpSpPr>
          <a:xfrm>
            <a:off x="4179888" y="1295399"/>
            <a:ext cx="7653339" cy="4927601"/>
            <a:chOff x="-465198" y="2532822"/>
            <a:chExt cx="8636454" cy="5725528"/>
          </a:xfrm>
        </p:grpSpPr>
        <p:grpSp>
          <p:nvGrpSpPr>
            <p:cNvPr id="14" name="Group 13"/>
            <p:cNvGrpSpPr/>
            <p:nvPr/>
          </p:nvGrpSpPr>
          <p:grpSpPr>
            <a:xfrm>
              <a:off x="-465198" y="2532822"/>
              <a:ext cx="8636454" cy="5725528"/>
              <a:chOff x="2510497" y="148851"/>
              <a:chExt cx="8636454" cy="5725528"/>
            </a:xfrm>
          </p:grpSpPr>
          <p:pic>
            <p:nvPicPr>
              <p:cNvPr id="34" name="Picture 2" descr="clip_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497" y="148851"/>
                <a:ext cx="8636454" cy="4855634"/>
              </a:xfrm>
              <a:prstGeom prst="rect">
                <a:avLst/>
              </a:prstGeom>
              <a:ln w="6350">
                <a:solidFill>
                  <a:schemeClr val="bg1"/>
                </a:solidFill>
              </a:ln>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5"/>
              <a:stretch>
                <a:fillRect/>
              </a:stretch>
            </p:blipFill>
            <p:spPr>
              <a:xfrm>
                <a:off x="2981491" y="3865204"/>
                <a:ext cx="2588757" cy="2009175"/>
              </a:xfrm>
              <a:prstGeom prst="rect">
                <a:avLst/>
              </a:prstGeom>
              <a:ln w="6350">
                <a:solidFill>
                  <a:schemeClr val="tx1">
                    <a:lumMod val="40000"/>
                    <a:lumOff val="60000"/>
                  </a:schemeClr>
                </a:solidFill>
              </a:ln>
            </p:spPr>
          </p:pic>
          <p:pic>
            <p:nvPicPr>
              <p:cNvPr id="33" name="Picture 32"/>
              <p:cNvPicPr>
                <a:picLocks noChangeAspect="1"/>
              </p:cNvPicPr>
              <p:nvPr/>
            </p:nvPicPr>
            <p:blipFill>
              <a:blip r:embed="rId6"/>
              <a:stretch>
                <a:fillRect/>
              </a:stretch>
            </p:blipFill>
            <p:spPr>
              <a:xfrm>
                <a:off x="5992554" y="3614055"/>
                <a:ext cx="3488113" cy="2260324"/>
              </a:xfrm>
              <a:prstGeom prst="rect">
                <a:avLst/>
              </a:prstGeom>
              <a:ln w="6350">
                <a:solidFill>
                  <a:schemeClr val="tx1">
                    <a:lumMod val="40000"/>
                    <a:lumOff val="60000"/>
                  </a:schemeClr>
                </a:solidFill>
              </a:ln>
            </p:spPr>
          </p:pic>
        </p:grpSp>
        <p:pic>
          <p:nvPicPr>
            <p:cNvPr id="36" name="Picture 35"/>
            <p:cNvPicPr>
              <a:picLocks noChangeAspect="1"/>
            </p:cNvPicPr>
            <p:nvPr/>
          </p:nvPicPr>
          <p:blipFill>
            <a:blip r:embed="rId7"/>
            <a:stretch>
              <a:fillRect/>
            </a:stretch>
          </p:blipFill>
          <p:spPr>
            <a:xfrm>
              <a:off x="3846756" y="3440885"/>
              <a:ext cx="3365298" cy="2019179"/>
            </a:xfrm>
            <a:prstGeom prst="rect">
              <a:avLst/>
            </a:prstGeom>
            <a:ln w="6350">
              <a:solidFill>
                <a:schemeClr val="tx1">
                  <a:lumMod val="40000"/>
                  <a:lumOff val="60000"/>
                </a:schemeClr>
              </a:solidFill>
            </a:ln>
          </p:spPr>
        </p:pic>
      </p:grpSp>
      <p:grpSp>
        <p:nvGrpSpPr>
          <p:cNvPr id="22" name="Group 21"/>
          <p:cNvGrpSpPr/>
          <p:nvPr/>
        </p:nvGrpSpPr>
        <p:grpSpPr>
          <a:xfrm>
            <a:off x="176088" y="1616429"/>
            <a:ext cx="3633913" cy="5105806"/>
            <a:chOff x="8217666" y="-34011"/>
            <a:chExt cx="3884508" cy="6059058"/>
          </a:xfrm>
        </p:grpSpPr>
        <p:sp>
          <p:nvSpPr>
            <p:cNvPr id="23" name="TextBox 22"/>
            <p:cNvSpPr txBox="1"/>
            <p:nvPr/>
          </p:nvSpPr>
          <p:spPr>
            <a:xfrm>
              <a:off x="8217666" y="1358440"/>
              <a:ext cx="3879862" cy="4666607"/>
            </a:xfrm>
            <a:prstGeom prst="rect">
              <a:avLst/>
            </a:prstGeom>
            <a:noFill/>
          </p:spPr>
          <p:txBody>
            <a:bodyPr wrap="square" lIns="182880" tIns="91440" rIns="0" bIns="91440" rtlCol="0">
              <a:spAutoFit/>
            </a:bodyPr>
            <a:lstStyle/>
            <a:p>
              <a:pPr defTabSz="914367" fontAlgn="base">
                <a:lnSpc>
                  <a:spcPct val="90000"/>
                </a:lnSpc>
                <a:spcBef>
                  <a:spcPts val="1800"/>
                </a:spcBef>
                <a:buClr>
                  <a:prstClr val="white"/>
                </a:buClr>
                <a:buSzPct val="100000"/>
                <a:defRPr/>
              </a:pPr>
              <a:r>
                <a:rPr lang="en-US" sz="1568" b="1" cap="all" spc="50" dirty="0">
                  <a:gradFill>
                    <a:gsLst>
                      <a:gs pos="14286">
                        <a:schemeClr val="tx1"/>
                      </a:gs>
                      <a:gs pos="46000">
                        <a:schemeClr val="tx1"/>
                      </a:gs>
                    </a:gsLst>
                    <a:lin ang="5400000" scaled="1"/>
                  </a:gradFill>
                  <a:latin typeface="Segoe UI" panose="020B0502040204020203" pitchFamily="34" charset="0"/>
                  <a:ea typeface="Segoe UI Light" charset="0"/>
                  <a:cs typeface="Segoe UI" panose="020B0502040204020203" pitchFamily="34" charset="0"/>
                </a:rPr>
                <a:t>Objectives</a:t>
              </a:r>
            </a:p>
            <a:p>
              <a:pPr fontAlgn="base">
                <a:lnSpc>
                  <a:spcPct val="90000"/>
                </a:lnSpc>
                <a:spcBef>
                  <a:spcPts val="600"/>
                </a:spcBef>
                <a:buClr>
                  <a:prstClr val="white"/>
                </a:buClr>
                <a:buSzPct val="100000"/>
                <a:defRPr/>
              </a:pPr>
              <a: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Provide real-time results of Canadian election at very high scale (nationwide). While keeping the experience for </a:t>
              </a:r>
              <a:b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br>
              <a: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mobile and desktop devices responsive </a:t>
              </a:r>
              <a:b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br>
              <a: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and impressive</a:t>
              </a:r>
            </a:p>
            <a:p>
              <a:pPr defTabSz="914367" fontAlgn="base">
                <a:lnSpc>
                  <a:spcPct val="90000"/>
                </a:lnSpc>
                <a:spcBef>
                  <a:spcPts val="1800"/>
                </a:spcBef>
                <a:buClr>
                  <a:prstClr val="white"/>
                </a:buClr>
                <a:buSzPct val="100000"/>
                <a:defRPr/>
              </a:pPr>
              <a:r>
                <a:rPr lang="en-US" sz="1568" b="1" cap="all" spc="50" dirty="0">
                  <a:gradFill>
                    <a:gsLst>
                      <a:gs pos="14286">
                        <a:schemeClr val="tx1"/>
                      </a:gs>
                      <a:gs pos="46000">
                        <a:schemeClr val="tx1"/>
                      </a:gs>
                    </a:gsLst>
                    <a:lin ang="5400000" scaled="1"/>
                  </a:gradFill>
                  <a:latin typeface="Segoe UI" panose="020B0502040204020203" pitchFamily="34" charset="0"/>
                  <a:ea typeface="Segoe UI Light" charset="0"/>
                  <a:cs typeface="Segoe UI" panose="020B0502040204020203" pitchFamily="34" charset="0"/>
                </a:rPr>
                <a:t>Tactics</a:t>
              </a:r>
            </a:p>
            <a:p>
              <a:pPr>
                <a:lnSpc>
                  <a:spcPct val="90000"/>
                </a:lnSpc>
                <a:spcBef>
                  <a:spcPts val="600"/>
                </a:spcBef>
                <a:defRPr/>
              </a:pPr>
              <a: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Using App Service Environment to scale across 3 different geo-regions and utilize (peak time) close to 1,300 cores. </a:t>
              </a:r>
              <a:b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br>
              <a: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Used App Service apps to provide API, </a:t>
              </a:r>
              <a:b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br>
              <a:r>
                <a:rPr lang="en-US" sz="140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web, and mobile experiences </a:t>
              </a:r>
            </a:p>
            <a:p>
              <a:pPr defTabSz="914367" fontAlgn="base">
                <a:lnSpc>
                  <a:spcPct val="90000"/>
                </a:lnSpc>
                <a:spcBef>
                  <a:spcPts val="1800"/>
                </a:spcBef>
                <a:buClr>
                  <a:prstClr val="white"/>
                </a:buClr>
                <a:buSzPct val="100000"/>
                <a:defRPr/>
              </a:pPr>
              <a:r>
                <a:rPr lang="en-US" sz="1568" b="1" cap="all" spc="50" dirty="0">
                  <a:gradFill>
                    <a:gsLst>
                      <a:gs pos="14286">
                        <a:schemeClr val="tx1"/>
                      </a:gs>
                      <a:gs pos="46000">
                        <a:schemeClr val="tx1"/>
                      </a:gs>
                    </a:gsLst>
                    <a:lin ang="5400000" scaled="1"/>
                  </a:gradFill>
                  <a:latin typeface="Segoe UI" panose="020B0502040204020203" pitchFamily="34" charset="0"/>
                  <a:ea typeface="Segoe UI Light" charset="0"/>
                  <a:cs typeface="Segoe UI" panose="020B0502040204020203" pitchFamily="34" charset="0"/>
                </a:rPr>
                <a:t>Results</a:t>
              </a:r>
            </a:p>
            <a:p>
              <a:pPr fontAlgn="base">
                <a:lnSpc>
                  <a:spcPct val="90000"/>
                </a:lnSpc>
                <a:spcBef>
                  <a:spcPts val="600"/>
                </a:spcBef>
                <a:buClr>
                  <a:prstClr val="white"/>
                </a:buClr>
                <a:buSzPct val="100000"/>
                <a:defRPr/>
              </a:pPr>
              <a:r>
                <a:rPr lang="en-US" sz="1400" spc="-2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Successfully served </a:t>
              </a:r>
              <a:r>
                <a:rPr lang="en-US" sz="1400" b="1" spc="-2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3.6 billion</a:t>
              </a:r>
              <a:r>
                <a:rPr lang="en-US" sz="1400" spc="-2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 requests </a:t>
              </a:r>
              <a:br>
                <a:rPr lang="en-US" sz="1400" spc="-2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br>
              <a:r>
                <a:rPr lang="en-US" sz="1400" spc="-2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over six hours, at a peak of </a:t>
              </a:r>
              <a:r>
                <a:rPr lang="en-US" sz="1400" b="1" spc="-2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rPr>
                <a:t>800k RPS</a:t>
              </a:r>
              <a:endParaRPr lang="en-US" sz="1400" spc="-20" dirty="0">
                <a:gradFill>
                  <a:gsLst>
                    <a:gs pos="14286">
                      <a:schemeClr val="tx1"/>
                    </a:gs>
                    <a:gs pos="46000">
                      <a:schemeClr val="tx1"/>
                    </a:gs>
                  </a:gsLst>
                  <a:lin ang="5400000" scaled="1"/>
                </a:gradFill>
                <a:latin typeface="Segoe UI" panose="020B0502040204020203" pitchFamily="34" charset="0"/>
                <a:cs typeface="Segoe UI" panose="020B0502040204020203" pitchFamily="34" charset="0"/>
              </a:endParaRPr>
            </a:p>
          </p:txBody>
        </p:sp>
        <p:sp>
          <p:nvSpPr>
            <p:cNvPr id="24" name="Title 4"/>
            <p:cNvSpPr txBox="1">
              <a:spLocks/>
            </p:cNvSpPr>
            <p:nvPr/>
          </p:nvSpPr>
          <p:spPr>
            <a:xfrm>
              <a:off x="8217666" y="-34011"/>
              <a:ext cx="3884508" cy="1091674"/>
            </a:xfrm>
            <a:prstGeom prst="rect">
              <a:avLst/>
            </a:prstGeom>
          </p:spPr>
          <p:txBody>
            <a:bodyPr vert="horz" wrap="square" lIns="182880" tIns="91440" rIns="182880"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a:lnSpc>
                  <a:spcPct val="85000"/>
                </a:lnSpc>
              </a:pPr>
              <a:r>
                <a:rPr lang="en-US" sz="4000" dirty="0">
                  <a:solidFill>
                    <a:schemeClr val="tx1"/>
                  </a:solidFill>
                  <a:latin typeface="Segoe UI Light" charset="0"/>
                  <a:cs typeface="Segoe UI Light" charset="0"/>
                </a:rPr>
                <a:t>Canadian Broadcasting</a:t>
              </a:r>
            </a:p>
          </p:txBody>
        </p:sp>
      </p:grpSp>
      <p:grpSp>
        <p:nvGrpSpPr>
          <p:cNvPr id="25" name="Group 24"/>
          <p:cNvGrpSpPr/>
          <p:nvPr/>
        </p:nvGrpSpPr>
        <p:grpSpPr>
          <a:xfrm>
            <a:off x="282225" y="423802"/>
            <a:ext cx="1393330" cy="1147408"/>
            <a:chOff x="5823529" y="591070"/>
            <a:chExt cx="1393330" cy="1147408"/>
          </a:xfrm>
        </p:grpSpPr>
        <p:sp>
          <p:nvSpPr>
            <p:cNvPr id="27" name="TextBox 26"/>
            <p:cNvSpPr txBox="1"/>
            <p:nvPr/>
          </p:nvSpPr>
          <p:spPr>
            <a:xfrm>
              <a:off x="5823529" y="1424546"/>
              <a:ext cx="1393330" cy="313932"/>
            </a:xfrm>
            <a:prstGeom prst="rect">
              <a:avLst/>
            </a:prstGeom>
            <a:noFill/>
          </p:spPr>
          <p:txBody>
            <a:bodyPr wrap="none" rtlCol="0">
              <a:spAutoFit/>
            </a:bodyPr>
            <a:lstStyle/>
            <a:p>
              <a:pPr marL="0" marR="0" lvl="0" indent="0"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panose="020B0502040204020203" pitchFamily="34" charset="0"/>
                  <a:cs typeface="Segoe UI" panose="020B0502040204020203" pitchFamily="34" charset="0"/>
                </a:rPr>
                <a:t>Custom apps</a:t>
              </a:r>
            </a:p>
          </p:txBody>
        </p:sp>
        <p:sp>
          <p:nvSpPr>
            <p:cNvPr id="28" name="Rectangle 27"/>
            <p:cNvSpPr/>
            <p:nvPr/>
          </p:nvSpPr>
          <p:spPr>
            <a:xfrm>
              <a:off x="5941823"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29" name="Freeform 6"/>
            <p:cNvSpPr>
              <a:spLocks noChangeAspect="1" noEditPoints="1"/>
            </p:cNvSpPr>
            <p:nvPr/>
          </p:nvSpPr>
          <p:spPr bwMode="auto">
            <a:xfrm>
              <a:off x="5923218"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6027108" y="842181"/>
              <a:ext cx="822927" cy="348277"/>
              <a:chOff x="6017584" y="842181"/>
              <a:chExt cx="822927" cy="348277"/>
            </a:xfrm>
          </p:grpSpPr>
          <p:sp>
            <p:nvSpPr>
              <p:cNvPr id="31" name="Freeform 30"/>
              <p:cNvSpPr>
                <a:spLocks noEditPoints="1"/>
              </p:cNvSpPr>
              <p:nvPr/>
            </p:nvSpPr>
            <p:spPr bwMode="auto">
              <a:xfrm>
                <a:off x="6017584" y="842181"/>
                <a:ext cx="337422" cy="182878"/>
              </a:xfrm>
              <a:custGeom>
                <a:avLst/>
                <a:gdLst>
                  <a:gd name="T0" fmla="*/ 124 w 128"/>
                  <a:gd name="T1" fmla="*/ 36 h 68"/>
                  <a:gd name="T2" fmla="*/ 112 w 128"/>
                  <a:gd name="T3" fmla="*/ 24 h 68"/>
                  <a:gd name="T4" fmla="*/ 94 w 128"/>
                  <a:gd name="T5" fmla="*/ 24 h 68"/>
                  <a:gd name="T6" fmla="*/ 70 w 128"/>
                  <a:gd name="T7" fmla="*/ 0 h 68"/>
                  <a:gd name="T8" fmla="*/ 26 w 128"/>
                  <a:gd name="T9" fmla="*/ 0 h 68"/>
                  <a:gd name="T10" fmla="*/ 0 w 128"/>
                  <a:gd name="T11" fmla="*/ 26 h 68"/>
                  <a:gd name="T12" fmla="*/ 0 w 128"/>
                  <a:gd name="T13" fmla="*/ 48 h 68"/>
                  <a:gd name="T14" fmla="*/ 12 w 128"/>
                  <a:gd name="T15" fmla="*/ 60 h 68"/>
                  <a:gd name="T16" fmla="*/ 17 w 128"/>
                  <a:gd name="T17" fmla="*/ 60 h 68"/>
                  <a:gd name="T18" fmla="*/ 28 w 128"/>
                  <a:gd name="T19" fmla="*/ 68 h 68"/>
                  <a:gd name="T20" fmla="*/ 39 w 128"/>
                  <a:gd name="T21" fmla="*/ 60 h 68"/>
                  <a:gd name="T22" fmla="*/ 89 w 128"/>
                  <a:gd name="T23" fmla="*/ 60 h 68"/>
                  <a:gd name="T24" fmla="*/ 100 w 128"/>
                  <a:gd name="T25" fmla="*/ 68 h 68"/>
                  <a:gd name="T26" fmla="*/ 111 w 128"/>
                  <a:gd name="T27" fmla="*/ 60 h 68"/>
                  <a:gd name="T28" fmla="*/ 128 w 128"/>
                  <a:gd name="T29" fmla="*/ 60 h 68"/>
                  <a:gd name="T30" fmla="*/ 128 w 128"/>
                  <a:gd name="T31" fmla="*/ 52 h 68"/>
                  <a:gd name="T32" fmla="*/ 124 w 128"/>
                  <a:gd name="T33" fmla="*/ 52 h 68"/>
                  <a:gd name="T34" fmla="*/ 124 w 128"/>
                  <a:gd name="T35" fmla="*/ 36 h 68"/>
                  <a:gd name="T36" fmla="*/ 116 w 128"/>
                  <a:gd name="T37" fmla="*/ 36 h 68"/>
                  <a:gd name="T38" fmla="*/ 116 w 128"/>
                  <a:gd name="T39" fmla="*/ 52 h 68"/>
                  <a:gd name="T40" fmla="*/ 111 w 128"/>
                  <a:gd name="T41" fmla="*/ 52 h 68"/>
                  <a:gd name="T42" fmla="*/ 100 w 128"/>
                  <a:gd name="T43" fmla="*/ 44 h 68"/>
                  <a:gd name="T44" fmla="*/ 89 w 128"/>
                  <a:gd name="T45" fmla="*/ 52 h 68"/>
                  <a:gd name="T46" fmla="*/ 48 w 128"/>
                  <a:gd name="T47" fmla="*/ 52 h 68"/>
                  <a:gd name="T48" fmla="*/ 48 w 128"/>
                  <a:gd name="T49" fmla="*/ 32 h 68"/>
                  <a:gd name="T50" fmla="*/ 112 w 128"/>
                  <a:gd name="T51" fmla="*/ 32 h 68"/>
                  <a:gd name="T52" fmla="*/ 116 w 128"/>
                  <a:gd name="T53" fmla="*/ 36 h 68"/>
                  <a:gd name="T54" fmla="*/ 82 w 128"/>
                  <a:gd name="T55" fmla="*/ 24 h 68"/>
                  <a:gd name="T56" fmla="*/ 48 w 128"/>
                  <a:gd name="T57" fmla="*/ 24 h 68"/>
                  <a:gd name="T58" fmla="*/ 48 w 128"/>
                  <a:gd name="T59" fmla="*/ 8 h 68"/>
                  <a:gd name="T60" fmla="*/ 66 w 128"/>
                  <a:gd name="T61" fmla="*/ 8 h 68"/>
                  <a:gd name="T62" fmla="*/ 82 w 128"/>
                  <a:gd name="T63" fmla="*/ 24 h 68"/>
                  <a:gd name="T64" fmla="*/ 30 w 128"/>
                  <a:gd name="T65" fmla="*/ 8 h 68"/>
                  <a:gd name="T66" fmla="*/ 40 w 128"/>
                  <a:gd name="T67" fmla="*/ 8 h 68"/>
                  <a:gd name="T68" fmla="*/ 40 w 128"/>
                  <a:gd name="T69" fmla="*/ 24 h 68"/>
                  <a:gd name="T70" fmla="*/ 14 w 128"/>
                  <a:gd name="T71" fmla="*/ 24 h 68"/>
                  <a:gd name="T72" fmla="*/ 30 w 128"/>
                  <a:gd name="T73" fmla="*/ 8 h 68"/>
                  <a:gd name="T74" fmla="*/ 8 w 128"/>
                  <a:gd name="T75" fmla="*/ 48 h 68"/>
                  <a:gd name="T76" fmla="*/ 8 w 128"/>
                  <a:gd name="T77" fmla="*/ 32 h 68"/>
                  <a:gd name="T78" fmla="*/ 40 w 128"/>
                  <a:gd name="T79" fmla="*/ 32 h 68"/>
                  <a:gd name="T80" fmla="*/ 40 w 128"/>
                  <a:gd name="T81" fmla="*/ 52 h 68"/>
                  <a:gd name="T82" fmla="*/ 39 w 128"/>
                  <a:gd name="T83" fmla="*/ 52 h 68"/>
                  <a:gd name="T84" fmla="*/ 28 w 128"/>
                  <a:gd name="T85" fmla="*/ 44 h 68"/>
                  <a:gd name="T86" fmla="*/ 17 w 128"/>
                  <a:gd name="T87" fmla="*/ 52 h 68"/>
                  <a:gd name="T88" fmla="*/ 12 w 128"/>
                  <a:gd name="T89" fmla="*/ 52 h 68"/>
                  <a:gd name="T90" fmla="*/ 8 w 128"/>
                  <a:gd name="T91" fmla="*/ 48 h 68"/>
                  <a:gd name="T92" fmla="*/ 28 w 128"/>
                  <a:gd name="T93" fmla="*/ 60 h 68"/>
                  <a:gd name="T94" fmla="*/ 24 w 128"/>
                  <a:gd name="T95" fmla="*/ 56 h 68"/>
                  <a:gd name="T96" fmla="*/ 28 w 128"/>
                  <a:gd name="T97" fmla="*/ 52 h 68"/>
                  <a:gd name="T98" fmla="*/ 32 w 128"/>
                  <a:gd name="T99" fmla="*/ 56 h 68"/>
                  <a:gd name="T100" fmla="*/ 28 w 128"/>
                  <a:gd name="T101" fmla="*/ 60 h 68"/>
                  <a:gd name="T102" fmla="*/ 100 w 128"/>
                  <a:gd name="T103" fmla="*/ 60 h 68"/>
                  <a:gd name="T104" fmla="*/ 96 w 128"/>
                  <a:gd name="T105" fmla="*/ 56 h 68"/>
                  <a:gd name="T106" fmla="*/ 100 w 128"/>
                  <a:gd name="T107" fmla="*/ 52 h 68"/>
                  <a:gd name="T108" fmla="*/ 104 w 128"/>
                  <a:gd name="T109" fmla="*/ 56 h 68"/>
                  <a:gd name="T110" fmla="*/ 100 w 128"/>
                  <a:gd name="T111"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68">
                    <a:moveTo>
                      <a:pt x="124" y="36"/>
                    </a:moveTo>
                    <a:cubicBezTo>
                      <a:pt x="124" y="29"/>
                      <a:pt x="119" y="24"/>
                      <a:pt x="112" y="24"/>
                    </a:cubicBezTo>
                    <a:cubicBezTo>
                      <a:pt x="94" y="24"/>
                      <a:pt x="94" y="24"/>
                      <a:pt x="94" y="24"/>
                    </a:cubicBezTo>
                    <a:cubicBezTo>
                      <a:pt x="70" y="0"/>
                      <a:pt x="70" y="0"/>
                      <a:pt x="70" y="0"/>
                    </a:cubicBezTo>
                    <a:cubicBezTo>
                      <a:pt x="26" y="0"/>
                      <a:pt x="26" y="0"/>
                      <a:pt x="26" y="0"/>
                    </a:cubicBezTo>
                    <a:cubicBezTo>
                      <a:pt x="0" y="26"/>
                      <a:pt x="0" y="26"/>
                      <a:pt x="0" y="26"/>
                    </a:cubicBezTo>
                    <a:cubicBezTo>
                      <a:pt x="0" y="48"/>
                      <a:pt x="0" y="48"/>
                      <a:pt x="0" y="48"/>
                    </a:cubicBezTo>
                    <a:cubicBezTo>
                      <a:pt x="0" y="55"/>
                      <a:pt x="5" y="60"/>
                      <a:pt x="12" y="60"/>
                    </a:cubicBezTo>
                    <a:cubicBezTo>
                      <a:pt x="17" y="60"/>
                      <a:pt x="17" y="60"/>
                      <a:pt x="17" y="60"/>
                    </a:cubicBezTo>
                    <a:cubicBezTo>
                      <a:pt x="18" y="65"/>
                      <a:pt x="23" y="68"/>
                      <a:pt x="28" y="68"/>
                    </a:cubicBezTo>
                    <a:cubicBezTo>
                      <a:pt x="33" y="68"/>
                      <a:pt x="38" y="65"/>
                      <a:pt x="39" y="60"/>
                    </a:cubicBezTo>
                    <a:cubicBezTo>
                      <a:pt x="89" y="60"/>
                      <a:pt x="89" y="60"/>
                      <a:pt x="89" y="60"/>
                    </a:cubicBezTo>
                    <a:cubicBezTo>
                      <a:pt x="90" y="65"/>
                      <a:pt x="95" y="68"/>
                      <a:pt x="100" y="68"/>
                    </a:cubicBezTo>
                    <a:cubicBezTo>
                      <a:pt x="105" y="68"/>
                      <a:pt x="110" y="65"/>
                      <a:pt x="111" y="60"/>
                    </a:cubicBezTo>
                    <a:cubicBezTo>
                      <a:pt x="128" y="60"/>
                      <a:pt x="128" y="60"/>
                      <a:pt x="128" y="60"/>
                    </a:cubicBezTo>
                    <a:cubicBezTo>
                      <a:pt x="128" y="52"/>
                      <a:pt x="128" y="52"/>
                      <a:pt x="128" y="52"/>
                    </a:cubicBezTo>
                    <a:cubicBezTo>
                      <a:pt x="124" y="52"/>
                      <a:pt x="124" y="52"/>
                      <a:pt x="124" y="52"/>
                    </a:cubicBezTo>
                    <a:lnTo>
                      <a:pt x="124" y="36"/>
                    </a:lnTo>
                    <a:close/>
                    <a:moveTo>
                      <a:pt x="116" y="36"/>
                    </a:moveTo>
                    <a:cubicBezTo>
                      <a:pt x="116" y="52"/>
                      <a:pt x="116" y="52"/>
                      <a:pt x="116" y="52"/>
                    </a:cubicBezTo>
                    <a:cubicBezTo>
                      <a:pt x="111" y="52"/>
                      <a:pt x="111" y="52"/>
                      <a:pt x="111" y="52"/>
                    </a:cubicBezTo>
                    <a:cubicBezTo>
                      <a:pt x="110" y="47"/>
                      <a:pt x="105" y="44"/>
                      <a:pt x="100" y="44"/>
                    </a:cubicBezTo>
                    <a:cubicBezTo>
                      <a:pt x="95" y="44"/>
                      <a:pt x="90" y="47"/>
                      <a:pt x="89" y="52"/>
                    </a:cubicBezTo>
                    <a:cubicBezTo>
                      <a:pt x="48" y="52"/>
                      <a:pt x="48" y="52"/>
                      <a:pt x="48" y="52"/>
                    </a:cubicBezTo>
                    <a:cubicBezTo>
                      <a:pt x="48" y="32"/>
                      <a:pt x="48" y="32"/>
                      <a:pt x="48" y="32"/>
                    </a:cubicBezTo>
                    <a:cubicBezTo>
                      <a:pt x="112" y="32"/>
                      <a:pt x="112" y="32"/>
                      <a:pt x="112" y="32"/>
                    </a:cubicBezTo>
                    <a:cubicBezTo>
                      <a:pt x="114" y="32"/>
                      <a:pt x="116" y="34"/>
                      <a:pt x="116" y="36"/>
                    </a:cubicBezTo>
                    <a:close/>
                    <a:moveTo>
                      <a:pt x="82" y="24"/>
                    </a:moveTo>
                    <a:cubicBezTo>
                      <a:pt x="48" y="24"/>
                      <a:pt x="48" y="24"/>
                      <a:pt x="48" y="24"/>
                    </a:cubicBezTo>
                    <a:cubicBezTo>
                      <a:pt x="48" y="8"/>
                      <a:pt x="48" y="8"/>
                      <a:pt x="48" y="8"/>
                    </a:cubicBezTo>
                    <a:cubicBezTo>
                      <a:pt x="66" y="8"/>
                      <a:pt x="66" y="8"/>
                      <a:pt x="66" y="8"/>
                    </a:cubicBezTo>
                    <a:lnTo>
                      <a:pt x="82" y="24"/>
                    </a:lnTo>
                    <a:close/>
                    <a:moveTo>
                      <a:pt x="30" y="8"/>
                    </a:moveTo>
                    <a:cubicBezTo>
                      <a:pt x="40" y="8"/>
                      <a:pt x="40" y="8"/>
                      <a:pt x="40" y="8"/>
                    </a:cubicBezTo>
                    <a:cubicBezTo>
                      <a:pt x="40" y="24"/>
                      <a:pt x="40" y="24"/>
                      <a:pt x="40" y="24"/>
                    </a:cubicBezTo>
                    <a:cubicBezTo>
                      <a:pt x="14" y="24"/>
                      <a:pt x="14" y="24"/>
                      <a:pt x="14" y="24"/>
                    </a:cubicBezTo>
                    <a:lnTo>
                      <a:pt x="30" y="8"/>
                    </a:lnTo>
                    <a:close/>
                    <a:moveTo>
                      <a:pt x="8" y="48"/>
                    </a:moveTo>
                    <a:cubicBezTo>
                      <a:pt x="8" y="32"/>
                      <a:pt x="8" y="32"/>
                      <a:pt x="8" y="32"/>
                    </a:cubicBezTo>
                    <a:cubicBezTo>
                      <a:pt x="40" y="32"/>
                      <a:pt x="40" y="32"/>
                      <a:pt x="40" y="32"/>
                    </a:cubicBezTo>
                    <a:cubicBezTo>
                      <a:pt x="40" y="52"/>
                      <a:pt x="40" y="52"/>
                      <a:pt x="40" y="52"/>
                    </a:cubicBezTo>
                    <a:cubicBezTo>
                      <a:pt x="39" y="52"/>
                      <a:pt x="39" y="52"/>
                      <a:pt x="39" y="52"/>
                    </a:cubicBezTo>
                    <a:cubicBezTo>
                      <a:pt x="38" y="47"/>
                      <a:pt x="33" y="44"/>
                      <a:pt x="28" y="44"/>
                    </a:cubicBezTo>
                    <a:cubicBezTo>
                      <a:pt x="23" y="44"/>
                      <a:pt x="18" y="47"/>
                      <a:pt x="17" y="52"/>
                    </a:cubicBezTo>
                    <a:cubicBezTo>
                      <a:pt x="12" y="52"/>
                      <a:pt x="12" y="52"/>
                      <a:pt x="12" y="52"/>
                    </a:cubicBezTo>
                    <a:cubicBezTo>
                      <a:pt x="10" y="52"/>
                      <a:pt x="8" y="50"/>
                      <a:pt x="8" y="48"/>
                    </a:cubicBezTo>
                    <a:close/>
                    <a:moveTo>
                      <a:pt x="28" y="60"/>
                    </a:moveTo>
                    <a:cubicBezTo>
                      <a:pt x="26" y="60"/>
                      <a:pt x="24" y="58"/>
                      <a:pt x="24" y="56"/>
                    </a:cubicBezTo>
                    <a:cubicBezTo>
                      <a:pt x="24" y="54"/>
                      <a:pt x="26" y="52"/>
                      <a:pt x="28" y="52"/>
                    </a:cubicBezTo>
                    <a:cubicBezTo>
                      <a:pt x="30" y="52"/>
                      <a:pt x="32" y="54"/>
                      <a:pt x="32" y="56"/>
                    </a:cubicBezTo>
                    <a:cubicBezTo>
                      <a:pt x="32" y="58"/>
                      <a:pt x="30" y="60"/>
                      <a:pt x="28" y="60"/>
                    </a:cubicBezTo>
                    <a:close/>
                    <a:moveTo>
                      <a:pt x="100" y="60"/>
                    </a:moveTo>
                    <a:cubicBezTo>
                      <a:pt x="98" y="60"/>
                      <a:pt x="96" y="58"/>
                      <a:pt x="96" y="56"/>
                    </a:cubicBezTo>
                    <a:cubicBezTo>
                      <a:pt x="96" y="54"/>
                      <a:pt x="98" y="52"/>
                      <a:pt x="100" y="52"/>
                    </a:cubicBezTo>
                    <a:cubicBezTo>
                      <a:pt x="102" y="52"/>
                      <a:pt x="104" y="54"/>
                      <a:pt x="104" y="56"/>
                    </a:cubicBezTo>
                    <a:cubicBezTo>
                      <a:pt x="104" y="58"/>
                      <a:pt x="102" y="60"/>
                      <a:pt x="100"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noEditPoints="1"/>
              </p:cNvSpPr>
              <p:nvPr/>
            </p:nvSpPr>
            <p:spPr bwMode="auto">
              <a:xfrm>
                <a:off x="6346624" y="885077"/>
                <a:ext cx="493887" cy="305381"/>
              </a:xfrm>
              <a:custGeom>
                <a:avLst/>
                <a:gdLst>
                  <a:gd name="T0" fmla="*/ 119 w 262"/>
                  <a:gd name="T1" fmla="*/ 12 h 162"/>
                  <a:gd name="T2" fmla="*/ 106 w 262"/>
                  <a:gd name="T3" fmla="*/ 0 h 162"/>
                  <a:gd name="T4" fmla="*/ 94 w 262"/>
                  <a:gd name="T5" fmla="*/ 12 h 162"/>
                  <a:gd name="T6" fmla="*/ 49 w 262"/>
                  <a:gd name="T7" fmla="*/ 12 h 162"/>
                  <a:gd name="T8" fmla="*/ 0 w 262"/>
                  <a:gd name="T9" fmla="*/ 162 h 162"/>
                  <a:gd name="T10" fmla="*/ 262 w 262"/>
                  <a:gd name="T11" fmla="*/ 162 h 162"/>
                  <a:gd name="T12" fmla="*/ 213 w 262"/>
                  <a:gd name="T13" fmla="*/ 12 h 162"/>
                  <a:gd name="T14" fmla="*/ 119 w 262"/>
                  <a:gd name="T15" fmla="*/ 12 h 162"/>
                  <a:gd name="T16" fmla="*/ 86 w 262"/>
                  <a:gd name="T17" fmla="*/ 79 h 162"/>
                  <a:gd name="T18" fmla="*/ 45 w 262"/>
                  <a:gd name="T19" fmla="*/ 79 h 162"/>
                  <a:gd name="T20" fmla="*/ 49 w 262"/>
                  <a:gd name="T21" fmla="*/ 62 h 162"/>
                  <a:gd name="T22" fmla="*/ 70 w 262"/>
                  <a:gd name="T23" fmla="*/ 62 h 162"/>
                  <a:gd name="T24" fmla="*/ 106 w 262"/>
                  <a:gd name="T25" fmla="*/ 23 h 162"/>
                  <a:gd name="T26" fmla="*/ 135 w 262"/>
                  <a:gd name="T27" fmla="*/ 54 h 162"/>
                  <a:gd name="T28" fmla="*/ 110 w 262"/>
                  <a:gd name="T29" fmla="*/ 79 h 162"/>
                  <a:gd name="T30" fmla="*/ 98 w 262"/>
                  <a:gd name="T31" fmla="*/ 66 h 162"/>
                  <a:gd name="T32" fmla="*/ 86 w 262"/>
                  <a:gd name="T33" fmla="*/ 79 h 162"/>
                  <a:gd name="T34" fmla="*/ 70 w 262"/>
                  <a:gd name="T35" fmla="*/ 96 h 162"/>
                  <a:gd name="T36" fmla="*/ 53 w 262"/>
                  <a:gd name="T37" fmla="*/ 112 h 162"/>
                  <a:gd name="T38" fmla="*/ 33 w 262"/>
                  <a:gd name="T39" fmla="*/ 112 h 162"/>
                  <a:gd name="T40" fmla="*/ 39 w 262"/>
                  <a:gd name="T41" fmla="*/ 96 h 162"/>
                  <a:gd name="T42" fmla="*/ 70 w 262"/>
                  <a:gd name="T43" fmla="*/ 96 h 162"/>
                  <a:gd name="T44" fmla="*/ 156 w 262"/>
                  <a:gd name="T45" fmla="*/ 56 h 162"/>
                  <a:gd name="T46" fmla="*/ 192 w 262"/>
                  <a:gd name="T47" fmla="*/ 96 h 162"/>
                  <a:gd name="T48" fmla="*/ 223 w 262"/>
                  <a:gd name="T49" fmla="*/ 96 h 162"/>
                  <a:gd name="T50" fmla="*/ 229 w 262"/>
                  <a:gd name="T51" fmla="*/ 112 h 162"/>
                  <a:gd name="T52" fmla="*/ 143 w 262"/>
                  <a:gd name="T53" fmla="*/ 112 h 162"/>
                  <a:gd name="T54" fmla="*/ 123 w 262"/>
                  <a:gd name="T55" fmla="*/ 91 h 162"/>
                  <a:gd name="T56" fmla="*/ 156 w 262"/>
                  <a:gd name="T57" fmla="*/ 56 h 162"/>
                  <a:gd name="T58" fmla="*/ 201 w 262"/>
                  <a:gd name="T59" fmla="*/ 79 h 162"/>
                  <a:gd name="T60" fmla="*/ 184 w 262"/>
                  <a:gd name="T61" fmla="*/ 62 h 162"/>
                  <a:gd name="T62" fmla="*/ 213 w 262"/>
                  <a:gd name="T63" fmla="*/ 62 h 162"/>
                  <a:gd name="T64" fmla="*/ 217 w 262"/>
                  <a:gd name="T65" fmla="*/ 79 h 162"/>
                  <a:gd name="T66" fmla="*/ 201 w 262"/>
                  <a:gd name="T67" fmla="*/ 79 h 162"/>
                  <a:gd name="T68" fmla="*/ 201 w 262"/>
                  <a:gd name="T69" fmla="*/ 29 h 162"/>
                  <a:gd name="T70" fmla="*/ 207 w 262"/>
                  <a:gd name="T71" fmla="*/ 46 h 162"/>
                  <a:gd name="T72" fmla="*/ 168 w 262"/>
                  <a:gd name="T73" fmla="*/ 46 h 162"/>
                  <a:gd name="T74" fmla="*/ 156 w 262"/>
                  <a:gd name="T75" fmla="*/ 33 h 162"/>
                  <a:gd name="T76" fmla="*/ 147 w 262"/>
                  <a:gd name="T77" fmla="*/ 42 h 162"/>
                  <a:gd name="T78" fmla="*/ 135 w 262"/>
                  <a:gd name="T79" fmla="*/ 29 h 162"/>
                  <a:gd name="T80" fmla="*/ 201 w 262"/>
                  <a:gd name="T81" fmla="*/ 29 h 162"/>
                  <a:gd name="T82" fmla="*/ 78 w 262"/>
                  <a:gd name="T83" fmla="*/ 29 h 162"/>
                  <a:gd name="T84" fmla="*/ 61 w 262"/>
                  <a:gd name="T85" fmla="*/ 46 h 162"/>
                  <a:gd name="T86" fmla="*/ 55 w 262"/>
                  <a:gd name="T87" fmla="*/ 46 h 162"/>
                  <a:gd name="T88" fmla="*/ 61 w 262"/>
                  <a:gd name="T89" fmla="*/ 29 h 162"/>
                  <a:gd name="T90" fmla="*/ 78 w 262"/>
                  <a:gd name="T91" fmla="*/ 29 h 162"/>
                  <a:gd name="T92" fmla="*/ 22 w 262"/>
                  <a:gd name="T93" fmla="*/ 145 h 162"/>
                  <a:gd name="T94" fmla="*/ 29 w 262"/>
                  <a:gd name="T95" fmla="*/ 129 h 162"/>
                  <a:gd name="T96" fmla="*/ 61 w 262"/>
                  <a:gd name="T97" fmla="*/ 129 h 162"/>
                  <a:gd name="T98" fmla="*/ 98 w 262"/>
                  <a:gd name="T99" fmla="*/ 89 h 162"/>
                  <a:gd name="T100" fmla="*/ 135 w 262"/>
                  <a:gd name="T101" fmla="*/ 129 h 162"/>
                  <a:gd name="T102" fmla="*/ 233 w 262"/>
                  <a:gd name="T103" fmla="*/ 129 h 162"/>
                  <a:gd name="T104" fmla="*/ 240 w 262"/>
                  <a:gd name="T105" fmla="*/ 145 h 162"/>
                  <a:gd name="T106" fmla="*/ 22 w 262"/>
                  <a:gd name="T107" fmla="*/ 14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2" h="162">
                    <a:moveTo>
                      <a:pt x="119" y="12"/>
                    </a:moveTo>
                    <a:lnTo>
                      <a:pt x="106" y="0"/>
                    </a:lnTo>
                    <a:lnTo>
                      <a:pt x="94" y="12"/>
                    </a:lnTo>
                    <a:lnTo>
                      <a:pt x="49" y="12"/>
                    </a:lnTo>
                    <a:lnTo>
                      <a:pt x="0" y="162"/>
                    </a:lnTo>
                    <a:lnTo>
                      <a:pt x="262" y="162"/>
                    </a:lnTo>
                    <a:lnTo>
                      <a:pt x="213" y="12"/>
                    </a:lnTo>
                    <a:lnTo>
                      <a:pt x="119" y="12"/>
                    </a:lnTo>
                    <a:close/>
                    <a:moveTo>
                      <a:pt x="86" y="79"/>
                    </a:moveTo>
                    <a:lnTo>
                      <a:pt x="45" y="79"/>
                    </a:lnTo>
                    <a:lnTo>
                      <a:pt x="49" y="62"/>
                    </a:lnTo>
                    <a:lnTo>
                      <a:pt x="70" y="62"/>
                    </a:lnTo>
                    <a:lnTo>
                      <a:pt x="106" y="23"/>
                    </a:lnTo>
                    <a:lnTo>
                      <a:pt x="135" y="54"/>
                    </a:lnTo>
                    <a:lnTo>
                      <a:pt x="110" y="79"/>
                    </a:lnTo>
                    <a:lnTo>
                      <a:pt x="98" y="66"/>
                    </a:lnTo>
                    <a:lnTo>
                      <a:pt x="86" y="79"/>
                    </a:lnTo>
                    <a:close/>
                    <a:moveTo>
                      <a:pt x="70" y="96"/>
                    </a:moveTo>
                    <a:lnTo>
                      <a:pt x="53" y="112"/>
                    </a:lnTo>
                    <a:lnTo>
                      <a:pt x="33" y="112"/>
                    </a:lnTo>
                    <a:lnTo>
                      <a:pt x="39" y="96"/>
                    </a:lnTo>
                    <a:lnTo>
                      <a:pt x="70" y="96"/>
                    </a:lnTo>
                    <a:close/>
                    <a:moveTo>
                      <a:pt x="156" y="56"/>
                    </a:moveTo>
                    <a:lnTo>
                      <a:pt x="192" y="96"/>
                    </a:lnTo>
                    <a:lnTo>
                      <a:pt x="223" y="96"/>
                    </a:lnTo>
                    <a:lnTo>
                      <a:pt x="229" y="112"/>
                    </a:lnTo>
                    <a:lnTo>
                      <a:pt x="143" y="112"/>
                    </a:lnTo>
                    <a:lnTo>
                      <a:pt x="123" y="91"/>
                    </a:lnTo>
                    <a:lnTo>
                      <a:pt x="156" y="56"/>
                    </a:lnTo>
                    <a:close/>
                    <a:moveTo>
                      <a:pt x="201" y="79"/>
                    </a:moveTo>
                    <a:lnTo>
                      <a:pt x="184" y="62"/>
                    </a:lnTo>
                    <a:lnTo>
                      <a:pt x="213" y="62"/>
                    </a:lnTo>
                    <a:lnTo>
                      <a:pt x="217" y="79"/>
                    </a:lnTo>
                    <a:lnTo>
                      <a:pt x="201" y="79"/>
                    </a:lnTo>
                    <a:close/>
                    <a:moveTo>
                      <a:pt x="201" y="29"/>
                    </a:moveTo>
                    <a:lnTo>
                      <a:pt x="207" y="46"/>
                    </a:lnTo>
                    <a:lnTo>
                      <a:pt x="168" y="46"/>
                    </a:lnTo>
                    <a:lnTo>
                      <a:pt x="156" y="33"/>
                    </a:lnTo>
                    <a:lnTo>
                      <a:pt x="147" y="42"/>
                    </a:lnTo>
                    <a:lnTo>
                      <a:pt x="135" y="29"/>
                    </a:lnTo>
                    <a:lnTo>
                      <a:pt x="201" y="29"/>
                    </a:lnTo>
                    <a:close/>
                    <a:moveTo>
                      <a:pt x="78" y="29"/>
                    </a:moveTo>
                    <a:lnTo>
                      <a:pt x="61" y="46"/>
                    </a:lnTo>
                    <a:lnTo>
                      <a:pt x="55" y="46"/>
                    </a:lnTo>
                    <a:lnTo>
                      <a:pt x="61" y="29"/>
                    </a:lnTo>
                    <a:lnTo>
                      <a:pt x="78" y="29"/>
                    </a:lnTo>
                    <a:close/>
                    <a:moveTo>
                      <a:pt x="22" y="145"/>
                    </a:moveTo>
                    <a:lnTo>
                      <a:pt x="29" y="129"/>
                    </a:lnTo>
                    <a:lnTo>
                      <a:pt x="61" y="129"/>
                    </a:lnTo>
                    <a:lnTo>
                      <a:pt x="98" y="89"/>
                    </a:lnTo>
                    <a:lnTo>
                      <a:pt x="135" y="129"/>
                    </a:lnTo>
                    <a:lnTo>
                      <a:pt x="233" y="129"/>
                    </a:lnTo>
                    <a:lnTo>
                      <a:pt x="240" y="145"/>
                    </a:lnTo>
                    <a:lnTo>
                      <a:pt x="22" y="1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4814721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1" y="4690691"/>
            <a:ext cx="12191999" cy="1158547"/>
          </a:xfrm>
          <a:prstGeom prst="rect">
            <a:avLst/>
          </a:prstGeom>
          <a:noFill/>
        </p:spPr>
        <p:txBody>
          <a:bodyPr vert="horz" wrap="square" lIns="143428" tIns="89642" rIns="143428" bIns="89642"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619">
                      <a:schemeClr val="tx1"/>
                    </a:gs>
                    <a:gs pos="26549">
                      <a:schemeClr val="tx1"/>
                    </a:gs>
                  </a:gsLst>
                  <a:lin ang="5400000" scaled="0"/>
                </a:gradFill>
                <a:effectLst/>
                <a:latin typeface="+mj-lt"/>
                <a:ea typeface="+mn-ea"/>
                <a:cs typeface="Segoe UI" pitchFamily="34" charset="0"/>
              </a:defRPr>
            </a:lvl1pPr>
          </a:lstStyle>
          <a:p>
            <a:pPr algn="ctr"/>
            <a:r>
              <a:rPr lang="en-US" sz="7058" dirty="0">
                <a:solidFill>
                  <a:schemeClr val="tx1"/>
                </a:solidFill>
              </a:rPr>
              <a:t>aka.ms/</a:t>
            </a:r>
            <a:r>
              <a:rPr lang="en-US" sz="7058" dirty="0" err="1">
                <a:solidFill>
                  <a:schemeClr val="tx1"/>
                </a:solidFill>
              </a:rPr>
              <a:t>TryAppService</a:t>
            </a:r>
            <a:endParaRPr lang="en-US" sz="7058" dirty="0">
              <a:solidFill>
                <a:schemeClr val="tx1"/>
              </a:solidFill>
            </a:endParaRPr>
          </a:p>
        </p:txBody>
      </p:sp>
    </p:spTree>
    <p:extLst>
      <p:ext uri="{BB962C8B-B14F-4D97-AF65-F5344CB8AC3E}">
        <p14:creationId xmlns:p14="http://schemas.microsoft.com/office/powerpoint/2010/main" val="192929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17195"/>
            <a:ext cx="6097556" cy="1976823"/>
          </a:xfrm>
        </p:spPr>
        <p:txBody>
          <a:bodyPr/>
          <a:lstStyle/>
          <a:p>
            <a:pPr algn="ctr"/>
            <a:r>
              <a:rPr lang="en-US" dirty="0" smtClean="0"/>
              <a:t>Web App on Linux</a:t>
            </a:r>
            <a:endParaRPr lang="en-US" dirty="0"/>
          </a:p>
        </p:txBody>
      </p:sp>
      <p:sp>
        <p:nvSpPr>
          <p:cNvPr id="6" name="TextBox 5"/>
          <p:cNvSpPr txBox="1"/>
          <p:nvPr/>
        </p:nvSpPr>
        <p:spPr>
          <a:xfrm>
            <a:off x="0" y="2497695"/>
            <a:ext cx="6097556" cy="1668149"/>
          </a:xfrm>
          <a:prstGeom prst="rect">
            <a:avLst/>
          </a:prstGeom>
          <a:noFill/>
        </p:spPr>
        <p:txBody>
          <a:bodyPr wrap="square" lIns="182880" tIns="146304" rIns="182880" bIns="146304" rtlCol="0">
            <a:spAutoFit/>
          </a:bodyPr>
          <a:lstStyle/>
          <a:p>
            <a:pPr marL="457200">
              <a:lnSpc>
                <a:spcPct val="90000"/>
              </a:lnSpc>
              <a:spcAft>
                <a:spcPts val="600"/>
              </a:spcAft>
            </a:pPr>
            <a:endParaRPr lang="en-US" sz="2200" dirty="0"/>
          </a:p>
          <a:p>
            <a:pPr marL="457200">
              <a:lnSpc>
                <a:spcPct val="90000"/>
              </a:lnSpc>
              <a:spcAft>
                <a:spcPts val="600"/>
              </a:spcAft>
            </a:pPr>
            <a:endParaRPr lang="en-US" sz="2200" b="1" dirty="0">
              <a:gradFill>
                <a:gsLst>
                  <a:gs pos="2917">
                    <a:schemeClr val="tx1"/>
                  </a:gs>
                  <a:gs pos="30000">
                    <a:schemeClr val="tx1"/>
                  </a:gs>
                </a:gsLst>
                <a:lin ang="5400000" scaled="0"/>
              </a:gradFill>
            </a:endParaRPr>
          </a:p>
          <a:p>
            <a:pPr marL="457200">
              <a:lnSpc>
                <a:spcPct val="90000"/>
              </a:lnSpc>
              <a:spcAft>
                <a:spcPts val="600"/>
              </a:spcAft>
            </a:pPr>
            <a:r>
              <a:rPr lang="en-US" sz="2200" b="1" dirty="0">
                <a:gradFill>
                  <a:gsLst>
                    <a:gs pos="2917">
                      <a:schemeClr val="tx1"/>
                    </a:gs>
                    <a:gs pos="30000">
                      <a:schemeClr val="tx1"/>
                    </a:gs>
                  </a:gsLst>
                  <a:lin ang="5400000" scaled="0"/>
                </a:gradFill>
              </a:rPr>
              <a:t>Build </a:t>
            </a:r>
            <a:r>
              <a:rPr lang="en-US" sz="2200" b="1" dirty="0" smtClean="0">
                <a:gradFill>
                  <a:gsLst>
                    <a:gs pos="2917">
                      <a:schemeClr val="tx1"/>
                    </a:gs>
                    <a:gs pos="30000">
                      <a:schemeClr val="tx1"/>
                    </a:gs>
                  </a:gsLst>
                  <a:lin ang="5400000" scaled="0"/>
                </a:gradFill>
              </a:rPr>
              <a:t>applications in many languages on Linux and Azure.</a:t>
            </a:r>
            <a:endParaRPr lang="en-US" sz="2400" b="1"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114" y="926932"/>
            <a:ext cx="4127344" cy="4127344"/>
          </a:xfrm>
          <a:prstGeom prst="rect">
            <a:avLst/>
          </a:prstGeom>
        </p:spPr>
      </p:pic>
    </p:spTree>
    <p:extLst>
      <p:ext uri="{BB962C8B-B14F-4D97-AF65-F5344CB8AC3E}">
        <p14:creationId xmlns:p14="http://schemas.microsoft.com/office/powerpoint/2010/main" val="349564258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2.xml><?xml version="1.0" encoding="utf-8"?>
<a:theme xmlns:a="http://schemas.openxmlformats.org/drawingml/2006/main" name="5-50057_TechSummit_FY17_Dark">
  <a:themeElements>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3EE8E180-A068-4F2A-9562-2B44096A7344}"/>
    </a:ext>
  </a:extLst>
</a:theme>
</file>

<file path=ppt/theme/theme3.xml><?xml version="1.0" encoding="utf-8"?>
<a:theme xmlns:a="http://schemas.openxmlformats.org/drawingml/2006/main" name="1_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4.xml><?xml version="1.0" encoding="utf-8"?>
<a:theme xmlns:a="http://schemas.openxmlformats.org/drawingml/2006/main" name="1_5-50057_TechSummit_FY17_Dark">
  <a:themeElements>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3EE8E180-A068-4F2A-9562-2B44096A7344}"/>
    </a:ext>
  </a:extLst>
</a:theme>
</file>

<file path=ppt/theme/theme5.xml><?xml version="1.0" encoding="utf-8"?>
<a:theme xmlns:a="http://schemas.openxmlformats.org/drawingml/2006/main" name="3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themeOverride>
</file>

<file path=ppt/theme/themeOverride2.xml><?xml version="1.0" encoding="utf-8"?>
<a:themeOverride xmlns:a="http://schemas.openxmlformats.org/drawingml/2006/main">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themeOverride>
</file>

<file path=ppt/theme/themeOverride3.xml><?xml version="1.0" encoding="utf-8"?>
<a:themeOverride xmlns:a="http://schemas.openxmlformats.org/drawingml/2006/main">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themeOverride>
</file>

<file path=ppt/theme/themeOverride4.xml><?xml version="1.0" encoding="utf-8"?>
<a:themeOverride xmlns:a="http://schemas.openxmlformats.org/drawingml/2006/main">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themeOverride>
</file>

<file path=ppt/theme/themeOverride5.xml><?xml version="1.0" encoding="utf-8"?>
<a:themeOverride xmlns:a="http://schemas.openxmlformats.org/drawingml/2006/main">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themeOverride>
</file>

<file path=ppt/theme/themeOverride6.xml><?xml version="1.0" encoding="utf-8"?>
<a:themeOverride xmlns:a="http://schemas.openxmlformats.org/drawingml/2006/main">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BE475FE3D65E4E893A8EB35444E28B" ma:contentTypeVersion="15" ma:contentTypeDescription="Create a new document." ma:contentTypeScope="" ma:versionID="febecb29caf1641c701134fd8f9c1392">
  <xsd:schema xmlns:xsd="http://www.w3.org/2001/XMLSchema" xmlns:xs="http://www.w3.org/2001/XMLSchema" xmlns:p="http://schemas.microsoft.com/office/2006/metadata/properties" xmlns:ns1="http://schemas.microsoft.com/sharepoint/v3" xmlns:ns2="8c549ff6-be8b-4d2f-a427-0e43081ea2a7" xmlns:ns3="498ab54b-dc15-46a3-9798-269cb0296dca" xmlns:ns4="b99bc2c0-e520-48d7-b586-85cd5c9bb38a" targetNamespace="http://schemas.microsoft.com/office/2006/metadata/properties" ma:root="true" ma:fieldsID="e7458327ae38369eef96fe7bfe246dc7" ns1:_="" ns2:_="" ns3:_="" ns4:_="">
    <xsd:import namespace="http://schemas.microsoft.com/sharepoint/v3"/>
    <xsd:import namespace="8c549ff6-be8b-4d2f-a427-0e43081ea2a7"/>
    <xsd:import namespace="498ab54b-dc15-46a3-9798-269cb0296dca"/>
    <xsd:import namespace="b99bc2c0-e520-48d7-b586-85cd5c9bb38a"/>
    <xsd:element name="properties">
      <xsd:complexType>
        <xsd:sequence>
          <xsd:element name="documentManagement">
            <xsd:complexType>
              <xsd:all>
                <xsd:element ref="ns2:Doc_Type" minOccurs="0"/>
                <xsd:element ref="ns2:Published" minOccurs="0"/>
                <xsd:element ref="ns2:To_x0020_Do_x0020_Notes" minOccurs="0"/>
                <xsd:element ref="ns2:TFS_x0020_ID" minOccurs="0"/>
                <xsd:element ref="ns3:SharedWithUser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549ff6-be8b-4d2f-a427-0e43081ea2a7" elementFormDefault="qualified">
    <xsd:import namespace="http://schemas.microsoft.com/office/2006/documentManagement/types"/>
    <xsd:import namespace="http://schemas.microsoft.com/office/infopath/2007/PartnerControls"/>
    <xsd:element name="Doc_Type" ma:index="8" nillable="true" ma:displayName="Doc_Type" ma:default="Blog" ma:format="Dropdown" ma:internalName="Doc_Type">
      <xsd:simpleType>
        <xsd:restriction base="dms:Choice">
          <xsd:enumeration value="Blog"/>
          <xsd:enumeration value="Document"/>
        </xsd:restriction>
      </xsd:simpleType>
    </xsd:element>
    <xsd:element name="Published" ma:index="9" nillable="true" ma:displayName="Published" ma:default="1" ma:internalName="Published">
      <xsd:simpleType>
        <xsd:restriction base="dms:Boolean"/>
      </xsd:simpleType>
    </xsd:element>
    <xsd:element name="To_x0020_Do_x0020_Notes" ma:index="10" nillable="true" ma:displayName="To Do Notes" ma:internalName="To_x0020_Do_x0020_Notes">
      <xsd:simpleType>
        <xsd:restriction base="dms:Text">
          <xsd:maxLength value="255"/>
        </xsd:restriction>
      </xsd:simpleType>
    </xsd:element>
    <xsd:element name="TFS_x0020_ID" ma:index="11" nillable="true" ma:displayName="TFS ID" ma:description="TFS ID in IX" ma:internalName="TFS_x0020_ID">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498ab54b-dc15-46a3-9798-269cb0296d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3" nillable="true" ma:displayName="Sharing Hint Hash" ma:internalName="SharingHintHash" ma:readOnly="true">
      <xsd:simpleType>
        <xsd:restriction base="dms:Text"/>
      </xsd:simple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7" nillable="true" ma:displayName="Last Shared By User" ma:description="" ma:internalName="LastSharedByUser" ma:readOnly="true">
      <xsd:simpleType>
        <xsd:restriction base="dms:Note">
          <xsd:maxLength value="255"/>
        </xsd:restriction>
      </xsd:simpleType>
    </xsd:element>
    <xsd:element name="LastSharedByTime" ma:index="18"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99bc2c0-e520-48d7-b586-85cd5c9bb38a" elementFormDefault="qualified">
    <xsd:import namespace="http://schemas.microsoft.com/office/2006/documentManagement/types"/>
    <xsd:import namespace="http://schemas.microsoft.com/office/infopath/2007/PartnerControls"/>
    <xsd:element name="MediaServiceMetadata" ma:index="19" nillable="true" ma:displayName="MediaServiceMetadata" ma:description="" ma:hidden="true" ma:internalName="MediaServiceMetadata" ma:readOnly="true">
      <xsd:simpleType>
        <xsd:restriction base="dms:Note"/>
      </xsd:simpleType>
    </xsd:element>
    <xsd:element name="MediaServiceFastMetadata" ma:index="20"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ed xmlns="8c549ff6-be8b-4d2f-a427-0e43081ea2a7">true</Published>
    <To_x0020_Do_x0020_Notes xmlns="8c549ff6-be8b-4d2f-a427-0e43081ea2a7" xsi:nil="true"/>
    <TFS_x0020_ID xmlns="8c549ff6-be8b-4d2f-a427-0e43081ea2a7" xsi:nil="true"/>
    <Doc_Type xmlns="8c549ff6-be8b-4d2f-a427-0e43081ea2a7">Blog</Doc_Typ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A13D43-FCBD-4E18-B802-D8D5D190B7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c549ff6-be8b-4d2f-a427-0e43081ea2a7"/>
    <ds:schemaRef ds:uri="498ab54b-dc15-46a3-9798-269cb0296dca"/>
    <ds:schemaRef ds:uri="b99bc2c0-e520-48d7-b586-85cd5c9bb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306353-A2DD-40B8-9E9B-AEBB37A53782}">
  <ds:schemaRefs>
    <ds:schemaRef ds:uri="http://schemas.microsoft.com/sharepoint/v3"/>
    <ds:schemaRef ds:uri="http://purl.org/dc/elements/1.1/"/>
    <ds:schemaRef ds:uri="http://schemas.openxmlformats.org/package/2006/metadata/core-properties"/>
    <ds:schemaRef ds:uri="498ab54b-dc15-46a3-9798-269cb0296dca"/>
    <ds:schemaRef ds:uri="8c549ff6-be8b-4d2f-a427-0e43081ea2a7"/>
    <ds:schemaRef ds:uri="http://purl.org/dc/terms/"/>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9EE5C4B9-4306-4A76-9686-8B03A15AFF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TechSummit_FY17_16x9_Template</Template>
  <TotalTime>9243</TotalTime>
  <Words>917</Words>
  <Application>Microsoft Office PowerPoint</Application>
  <PresentationFormat>Widescreen</PresentationFormat>
  <Paragraphs>225</Paragraphs>
  <Slides>16</Slides>
  <Notes>16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16</vt:i4>
      </vt:variant>
    </vt:vector>
  </HeadingPairs>
  <TitlesOfParts>
    <vt:vector size="30" baseType="lpstr">
      <vt:lpstr>Arial</vt:lpstr>
      <vt:lpstr>Calibri</vt:lpstr>
      <vt:lpstr>Consolas</vt:lpstr>
      <vt:lpstr>Segoe Pro</vt:lpstr>
      <vt:lpstr>Segoe UI</vt:lpstr>
      <vt:lpstr>Segoe UI Light</vt:lpstr>
      <vt:lpstr>Segoe UI Semibold</vt:lpstr>
      <vt:lpstr>Segoe UI Semilight</vt:lpstr>
      <vt:lpstr>Wingdings</vt:lpstr>
      <vt:lpstr>5-50057_TechSummit_FY17_Light</vt:lpstr>
      <vt:lpstr>5-50057_TechSummit_FY17_Dark</vt:lpstr>
      <vt:lpstr>1_5-50057_TechSummit_FY17_Light</vt:lpstr>
      <vt:lpstr>1_5-50057_TechSummit_FY17_Dark</vt:lpstr>
      <vt:lpstr>3_BUILD CHARCOAL BACKGROUND</vt:lpstr>
      <vt:lpstr>App Service, the most loved of services in Azure</vt:lpstr>
      <vt:lpstr>PowerPoint Presentation</vt:lpstr>
      <vt:lpstr>Let’s say your app is a car…</vt:lpstr>
      <vt:lpstr>Azure App Service  </vt:lpstr>
      <vt:lpstr>App Service Features &amp; Capabilities</vt:lpstr>
      <vt:lpstr>PowerPoint Presentation</vt:lpstr>
      <vt:lpstr>PowerPoint Presentation</vt:lpstr>
      <vt:lpstr>PowerPoint Presentation</vt:lpstr>
      <vt:lpstr>Web App on Linux</vt:lpstr>
      <vt:lpstr>PowerPoint Presentation</vt:lpstr>
      <vt:lpstr>Azure Functions</vt:lpstr>
      <vt:lpstr>PowerPoint Presentation</vt:lpstr>
      <vt:lpstr>Demo</vt:lpstr>
      <vt:lpstr>Web App Publishing &amp; Deployment</vt:lpstr>
      <vt:lpstr>PowerPoint Presentation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Cory Fowler</dc:creator>
  <cp:lastModifiedBy>Rachel Appel</cp:lastModifiedBy>
  <cp:revision>129</cp:revision>
  <dcterms:created xsi:type="dcterms:W3CDTF">2016-10-07T00:05:55Z</dcterms:created>
  <dcterms:modified xsi:type="dcterms:W3CDTF">2017-10-25T15:26:47Z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0x01010086BE475FE3D65E4E893A8EB35444E28B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odvoskin@microsoft.com</vt:lpwstr>
  </property>
  <property fmtid="{D5CDD505-2E9C-101B-9397-08002B2CF9AE}" pid="7" name="MSIP_Label_f42aa342-8706-4288-bd11-ebb85995028c_SetDate">
    <vt:lpwstr>2017-07-11T10:56:20.0750684-07:00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